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32" d="100"/>
          <a:sy n="132" d="100"/>
        </p:scale>
        <p:origin x="9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0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2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7179-DB37-4203-A82A-0FA730BE5C8D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CB14-F02A-44D0-AD14-817EDDC72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astrophysics/focus-areas/what-is-dark-energ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0338" y="371282"/>
            <a:ext cx="8443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smtClean="0">
                <a:effectLst/>
                <a:latin typeface="Google Sans"/>
              </a:rPr>
              <a:t>“</a:t>
            </a:r>
            <a:r>
              <a:rPr lang="en-US" b="0" i="0" dirty="0" err="1" smtClean="0">
                <a:effectLst/>
                <a:latin typeface="Google Sans"/>
              </a:rPr>
              <a:t>Earendel</a:t>
            </a:r>
            <a:r>
              <a:rPr lang="en-US" b="0" i="0" dirty="0" smtClean="0">
                <a:effectLst/>
                <a:latin typeface="Google Sans"/>
              </a:rPr>
              <a:t> --</a:t>
            </a:r>
          </a:p>
          <a:p>
            <a:r>
              <a:rPr lang="en-US" b="0" i="0" dirty="0" smtClean="0">
                <a:effectLst/>
                <a:latin typeface="Google Sans"/>
              </a:rPr>
              <a:t>NASA's James Webb Space Telescope captured a new image of the farthest star ever detected. </a:t>
            </a:r>
          </a:p>
          <a:p>
            <a:endParaRPr lang="en-US" dirty="0">
              <a:latin typeface="Google Sans"/>
            </a:endParaRPr>
          </a:p>
          <a:p>
            <a:r>
              <a:rPr lang="en-US" b="0" i="0" dirty="0" smtClean="0">
                <a:effectLst/>
                <a:latin typeface="Google Sans"/>
              </a:rPr>
              <a:t>The star, nicknamed </a:t>
            </a:r>
            <a:r>
              <a:rPr lang="en-US" b="1" i="0" dirty="0" err="1" smtClean="0">
                <a:effectLst/>
                <a:latin typeface="Google Sans"/>
              </a:rPr>
              <a:t>Earendel</a:t>
            </a:r>
            <a:r>
              <a:rPr lang="en-US" b="0" i="0" dirty="0" smtClean="0">
                <a:effectLst/>
                <a:latin typeface="Google Sans"/>
              </a:rPr>
              <a:t>, is twice as hot as the sun and about </a:t>
            </a:r>
          </a:p>
          <a:p>
            <a:r>
              <a:rPr lang="en-US" b="1" i="0" dirty="0" smtClean="0">
                <a:solidFill>
                  <a:srgbClr val="0070C0"/>
                </a:solidFill>
                <a:effectLst/>
                <a:latin typeface="Google Sans"/>
              </a:rPr>
              <a:t>28 billion light-years away </a:t>
            </a:r>
            <a:r>
              <a:rPr lang="en-US" b="0" i="0" dirty="0" smtClean="0">
                <a:effectLst/>
                <a:latin typeface="Google Sans"/>
              </a:rPr>
              <a:t>from Earth. It appears as a reddish dot within the Sunrise Arc galaxy.   </a:t>
            </a:r>
            <a:r>
              <a:rPr lang="en-US" sz="1600" b="0" i="0" dirty="0" smtClean="0">
                <a:effectLst/>
                <a:latin typeface="Google Sans"/>
              </a:rPr>
              <a:t>Aug 15, 2023”</a:t>
            </a:r>
          </a:p>
          <a:p>
            <a:endParaRPr lang="en-US" dirty="0">
              <a:latin typeface="Google Sans"/>
            </a:endParaRPr>
          </a:p>
          <a:p>
            <a:pPr algn="ctr"/>
            <a:r>
              <a:rPr lang="en-US" b="0" i="0" dirty="0" smtClean="0">
                <a:effectLst/>
                <a:latin typeface="Google Sans"/>
              </a:rPr>
              <a:t>ONE LIGHT YEAR = 5,879,000,000,000 miles, or near 6 trillion miles</a:t>
            </a:r>
          </a:p>
          <a:p>
            <a:pPr algn="ctr"/>
            <a:endParaRPr lang="en-US" dirty="0">
              <a:latin typeface="Google Sans"/>
            </a:endParaRPr>
          </a:p>
          <a:p>
            <a:pPr algn="ctr"/>
            <a:r>
              <a:rPr lang="en-US" b="0" i="0" dirty="0" smtClean="0">
                <a:effectLst/>
                <a:latin typeface="Google Sans"/>
              </a:rPr>
              <a:t>28 billion light years = 5.879 x 10^12 x 28 x 10^9 = 1.65 x 10^23 miles</a:t>
            </a:r>
          </a:p>
          <a:p>
            <a:endParaRPr lang="en-US" dirty="0">
              <a:latin typeface="Google Sans"/>
            </a:endParaRPr>
          </a:p>
          <a:p>
            <a:r>
              <a:rPr lang="en-US" b="0" i="0" dirty="0" smtClean="0">
                <a:effectLst/>
                <a:latin typeface="Google Sans"/>
              </a:rPr>
              <a:t>    = 165,000,000,000,000,000,000,000 miles.  Compare with distance to sun: </a:t>
            </a:r>
          </a:p>
          <a:p>
            <a:r>
              <a:rPr lang="en-US" dirty="0">
                <a:latin typeface="Google Sans"/>
              </a:rPr>
              <a:t> </a:t>
            </a:r>
            <a:r>
              <a:rPr lang="en-US" dirty="0" smtClean="0">
                <a:latin typeface="Google Sans"/>
              </a:rPr>
              <a:t>                                           93,000,000 miles (8.3 light minutes)</a:t>
            </a:r>
          </a:p>
          <a:p>
            <a:endParaRPr lang="en-US" b="0" i="0" dirty="0">
              <a:effectLst/>
              <a:latin typeface="Google Sans"/>
            </a:endParaRP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So – the furthest star away from earth that we can observe is approximately a 165 billion x one trillion miles away.  </a:t>
            </a:r>
          </a:p>
          <a:p>
            <a:endParaRPr lang="en-US" b="0" i="0" dirty="0">
              <a:effectLst/>
              <a:latin typeface="Google Sans"/>
            </a:endParaRPr>
          </a:p>
          <a:p>
            <a:r>
              <a:rPr lang="en-US" b="1" i="1" dirty="0" smtClean="0">
                <a:latin typeface="Google Sans"/>
              </a:rPr>
              <a:t>This is similar now to the current estimate of number of stars in the known universe:  200 billion x one trillion – and this number grows every year, as telescopes improve and more stars are discovered.</a:t>
            </a:r>
            <a:endParaRPr lang="en-US" b="1" i="1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860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6162" y="286769"/>
            <a:ext cx="7331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“But it is an important mystery. It turns out that roughly 68% of the universe is dark energy. </a:t>
            </a:r>
          </a:p>
          <a:p>
            <a:endParaRPr lang="en-US" sz="2800" dirty="0"/>
          </a:p>
          <a:p>
            <a:r>
              <a:rPr lang="en-US" sz="2800" dirty="0" smtClean="0"/>
              <a:t>Dark matter makes up about 27%. </a:t>
            </a:r>
          </a:p>
          <a:p>
            <a:endParaRPr lang="en-US" sz="2800" dirty="0"/>
          </a:p>
          <a:p>
            <a:r>
              <a:rPr lang="en-US" sz="2800" dirty="0" smtClean="0"/>
              <a:t>The rest - everything on Earth, everything ever observed with all of our instruments, all normal matter - adds up to less than 5% of the universe.”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10" y="3612015"/>
            <a:ext cx="3097428" cy="3097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9135" y="4705757"/>
            <a:ext cx="37935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https://science.nasa.gov/astrophysics/focus-areas/what-is-dark-energy/</a:t>
            </a:r>
            <a:endParaRPr lang="en-US" dirty="0" smtClean="0"/>
          </a:p>
          <a:p>
            <a:endParaRPr lang="en-US" dirty="0"/>
          </a:p>
          <a:p>
            <a:r>
              <a:rPr lang="en-US" sz="2000" b="1" i="1" dirty="0" smtClean="0"/>
              <a:t>More than 95% of the universe – we do not understand . . 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0854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71" b="652"/>
          <a:stretch/>
        </p:blipFill>
        <p:spPr>
          <a:xfrm>
            <a:off x="2120210" y="130284"/>
            <a:ext cx="4903580" cy="61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9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315" y="305068"/>
            <a:ext cx="82078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Isaiah 40:12:</a:t>
            </a:r>
          </a:p>
          <a:p>
            <a:endParaRPr lang="en-US" sz="2400" dirty="0"/>
          </a:p>
          <a:p>
            <a:r>
              <a:rPr lang="en-US" sz="2800" b="1" i="1" dirty="0"/>
              <a:t>Who has measured the waters in the hollow of his hand</a:t>
            </a:r>
            <a:r>
              <a:rPr lang="en-US" sz="2800" b="1" i="1" dirty="0" smtClean="0"/>
              <a:t>, or </a:t>
            </a:r>
            <a:r>
              <a:rPr lang="en-US" sz="2800" b="1" i="1" dirty="0"/>
              <a:t>with the breadth of his hand marked off the heavens</a:t>
            </a:r>
            <a:r>
              <a:rPr lang="en-US" sz="2800" b="1" i="1" dirty="0" smtClean="0"/>
              <a:t>?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/>
              <a:t>Who has held the dust of the earth in a basket</a:t>
            </a:r>
            <a:r>
              <a:rPr lang="en-US" sz="2800" dirty="0" smtClean="0"/>
              <a:t>, or</a:t>
            </a:r>
            <a:br>
              <a:rPr lang="en-US" sz="2800" dirty="0" smtClean="0"/>
            </a:br>
            <a:r>
              <a:rPr lang="en-US" sz="2800" dirty="0"/>
              <a:t>    </a:t>
            </a:r>
            <a:r>
              <a:rPr lang="en-US" sz="2800" dirty="0" smtClean="0"/>
              <a:t>weighed </a:t>
            </a:r>
            <a:r>
              <a:rPr lang="en-US" sz="2800" dirty="0"/>
              <a:t>the mountains on the </a:t>
            </a:r>
            <a:r>
              <a:rPr lang="en-US" sz="2800" dirty="0" smtClean="0"/>
              <a:t>scales and the hills</a:t>
            </a:r>
            <a:br>
              <a:rPr lang="en-US" sz="2800" dirty="0" smtClean="0"/>
            </a:br>
            <a:r>
              <a:rPr lang="en-US" sz="2800" dirty="0"/>
              <a:t>    </a:t>
            </a:r>
            <a:r>
              <a:rPr lang="en-US" sz="2800" dirty="0" smtClean="0"/>
              <a:t>in </a:t>
            </a:r>
            <a:r>
              <a:rPr lang="en-US" sz="2800" dirty="0"/>
              <a:t>a balance</a:t>
            </a:r>
            <a:r>
              <a:rPr lang="en-US" sz="2800" dirty="0" smtClean="0"/>
              <a:t>?</a:t>
            </a:r>
          </a:p>
          <a:p>
            <a:endParaRPr lang="en-US" sz="2000" dirty="0"/>
          </a:p>
          <a:p>
            <a:r>
              <a:rPr lang="en-US" sz="2800" dirty="0" smtClean="0"/>
              <a:t>Psalm 24:1:</a:t>
            </a:r>
          </a:p>
          <a:p>
            <a:r>
              <a:rPr lang="en-US" sz="2800" b="1" i="1" dirty="0" smtClean="0"/>
              <a:t>The earth is the Lord’s, and everything in it, the world, and all who live in it.  </a:t>
            </a:r>
          </a:p>
          <a:p>
            <a:endParaRPr lang="en-US" sz="2000" dirty="0"/>
          </a:p>
          <a:p>
            <a:r>
              <a:rPr lang="en-US" sz="2800" dirty="0" smtClean="0"/>
              <a:t>	How do we define – infinite – or eternal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941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200" y="435429"/>
            <a:ext cx="735874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Yet in the vastness of space and time:</a:t>
            </a:r>
          </a:p>
          <a:p>
            <a:endParaRPr lang="en-US" sz="3200" b="1" dirty="0"/>
          </a:p>
          <a:p>
            <a:r>
              <a:rPr lang="en-US" sz="3200" b="1" dirty="0" smtClean="0"/>
              <a:t>Isaiah 40:11:</a:t>
            </a:r>
          </a:p>
          <a:p>
            <a:endParaRPr lang="en-US" sz="3200" dirty="0"/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He tends his flock like a shepherd: 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gathers the lambs in his arms and carries them close to his heart; 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gently leads those that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have young.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3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1" y="391886"/>
            <a:ext cx="70829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3200" b="1" dirty="0" smtClean="0">
                <a:solidFill>
                  <a:srgbClr val="0070C0"/>
                </a:solidFill>
              </a:rPr>
              <a:t>John 3:16: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n-US" sz="3600" b="1" i="1" dirty="0">
                <a:solidFill>
                  <a:srgbClr val="0070C0"/>
                </a:solidFill>
              </a:rPr>
              <a:t>For God so loved the world</a:t>
            </a:r>
            <a:r>
              <a:rPr lang="en-US" sz="3600" b="1" i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sz="3600" b="1" i="1" dirty="0" smtClean="0">
                <a:solidFill>
                  <a:srgbClr val="0070C0"/>
                </a:solidFill>
              </a:rPr>
              <a:t>that </a:t>
            </a:r>
            <a:r>
              <a:rPr lang="en-US" sz="3600" b="1" i="1" dirty="0">
                <a:solidFill>
                  <a:srgbClr val="0070C0"/>
                </a:solidFill>
              </a:rPr>
              <a:t>he gave his only begotten Son, </a:t>
            </a:r>
            <a:endParaRPr lang="en-US" sz="3600" b="1" i="1" dirty="0" smtClean="0">
              <a:solidFill>
                <a:srgbClr val="0070C0"/>
              </a:solidFill>
            </a:endParaRPr>
          </a:p>
          <a:p>
            <a:endParaRPr lang="en-US" sz="2800" b="1" i="1" dirty="0" smtClean="0">
              <a:solidFill>
                <a:srgbClr val="0070C0"/>
              </a:solidFill>
            </a:endParaRPr>
          </a:p>
          <a:p>
            <a:r>
              <a:rPr lang="en-US" sz="3600" b="1" i="1" dirty="0" smtClean="0">
                <a:solidFill>
                  <a:srgbClr val="0070C0"/>
                </a:solidFill>
              </a:rPr>
              <a:t>that </a:t>
            </a:r>
            <a:r>
              <a:rPr lang="en-US" sz="3600" b="1" i="1" dirty="0">
                <a:solidFill>
                  <a:srgbClr val="0070C0"/>
                </a:solidFill>
              </a:rPr>
              <a:t>whosoever believeth in </a:t>
            </a:r>
            <a:r>
              <a:rPr lang="en-US" sz="3600" b="1" i="1" dirty="0" smtClean="0">
                <a:solidFill>
                  <a:srgbClr val="0070C0"/>
                </a:solidFill>
              </a:rPr>
              <a:t>him</a:t>
            </a:r>
          </a:p>
          <a:p>
            <a:r>
              <a:rPr lang="en-US" sz="3600" b="1" i="1" dirty="0" smtClean="0">
                <a:solidFill>
                  <a:srgbClr val="0070C0"/>
                </a:solidFill>
              </a:rPr>
              <a:t>     should </a:t>
            </a:r>
            <a:r>
              <a:rPr lang="en-US" sz="3600" b="1" i="1" dirty="0">
                <a:solidFill>
                  <a:srgbClr val="0070C0"/>
                </a:solidFill>
              </a:rPr>
              <a:t>not perish, </a:t>
            </a:r>
            <a:endParaRPr lang="en-US" sz="3600" b="1" i="1" dirty="0" smtClean="0">
              <a:solidFill>
                <a:srgbClr val="0070C0"/>
              </a:solidFill>
            </a:endParaRPr>
          </a:p>
          <a:p>
            <a:endParaRPr lang="en-US" sz="2800" b="1" i="1" dirty="0" smtClean="0">
              <a:solidFill>
                <a:srgbClr val="0070C0"/>
              </a:solidFill>
            </a:endParaRPr>
          </a:p>
          <a:p>
            <a:r>
              <a:rPr lang="en-US" sz="3600" b="1" i="1" dirty="0" smtClean="0">
                <a:solidFill>
                  <a:srgbClr val="0070C0"/>
                </a:solidFill>
              </a:rPr>
              <a:t>but </a:t>
            </a:r>
            <a:r>
              <a:rPr lang="en-US" sz="3600" b="1" i="1" dirty="0">
                <a:solidFill>
                  <a:srgbClr val="0070C0"/>
                </a:solidFill>
              </a:rPr>
              <a:t>have </a:t>
            </a:r>
            <a:r>
              <a:rPr lang="en-US" sz="3600" b="1" i="1" dirty="0" smtClean="0">
                <a:solidFill>
                  <a:srgbClr val="0070C0"/>
                </a:solidFill>
              </a:rPr>
              <a:t>everlasting life.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37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155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Google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Nelson</dc:creator>
  <cp:lastModifiedBy>Steve Nelson</cp:lastModifiedBy>
  <cp:revision>10</cp:revision>
  <dcterms:created xsi:type="dcterms:W3CDTF">2024-01-26T21:05:57Z</dcterms:created>
  <dcterms:modified xsi:type="dcterms:W3CDTF">2024-01-27T00:08:37Z</dcterms:modified>
</cp:coreProperties>
</file>