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314" r:id="rId4"/>
    <p:sldId id="316" r:id="rId5"/>
    <p:sldId id="263" r:id="rId6"/>
    <p:sldId id="315" r:id="rId7"/>
    <p:sldId id="257" r:id="rId8"/>
    <p:sldId id="269" r:id="rId9"/>
    <p:sldId id="270" r:id="rId10"/>
    <p:sldId id="271" r:id="rId11"/>
    <p:sldId id="272" r:id="rId12"/>
    <p:sldId id="273" r:id="rId13"/>
    <p:sldId id="287" r:id="rId14"/>
    <p:sldId id="311" r:id="rId15"/>
    <p:sldId id="276" r:id="rId16"/>
    <p:sldId id="309" r:id="rId17"/>
    <p:sldId id="258" r:id="rId18"/>
    <p:sldId id="308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5" r:id="rId30"/>
    <p:sldId id="266" r:id="rId31"/>
    <p:sldId id="261" r:id="rId32"/>
    <p:sldId id="262" r:id="rId33"/>
    <p:sldId id="268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67" r:id="rId44"/>
    <p:sldId id="307" r:id="rId45"/>
    <p:sldId id="289" r:id="rId46"/>
    <p:sldId id="296" r:id="rId47"/>
    <p:sldId id="290" r:id="rId48"/>
    <p:sldId id="291" r:id="rId49"/>
    <p:sldId id="292" r:id="rId50"/>
    <p:sldId id="293" r:id="rId51"/>
    <p:sldId id="294" r:id="rId52"/>
    <p:sldId id="295" r:id="rId53"/>
    <p:sldId id="275" r:id="rId54"/>
    <p:sldId id="27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1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4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203-5FDB-4ABD-81F9-7B793795AEB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3DC9-876F-4325-8A16-3F2CE3BC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57947-D1C8-C229-55B7-B30CE00DFEB0}"/>
              </a:ext>
            </a:extLst>
          </p:cNvPr>
          <p:cNvSpPr txBox="1"/>
          <p:nvPr/>
        </p:nvSpPr>
        <p:spPr>
          <a:xfrm>
            <a:off x="1015343" y="623047"/>
            <a:ext cx="7422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Linda Ruth Holland – Linda Holland Nelson</a:t>
            </a:r>
          </a:p>
          <a:p>
            <a:pPr algn="ctr"/>
            <a:endParaRPr lang="en-US" sz="1600" b="1" dirty="0"/>
          </a:p>
          <a:p>
            <a:pPr algn="ctr"/>
            <a:r>
              <a:rPr lang="en-US" sz="3200" b="1" dirty="0"/>
              <a:t>15 November 1951   –   22 June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06B07-8BEA-F60B-B6AA-662C06E309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992" y="2206351"/>
            <a:ext cx="3796926" cy="40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99" b="10265"/>
          <a:stretch/>
        </p:blipFill>
        <p:spPr>
          <a:xfrm>
            <a:off x="783772" y="108781"/>
            <a:ext cx="6110514" cy="6640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972" y="4310744"/>
            <a:ext cx="189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 Duck Stamp</a:t>
            </a:r>
          </a:p>
        </p:txBody>
      </p:sp>
    </p:spTree>
    <p:extLst>
      <p:ext uri="{BB962C8B-B14F-4D97-AF65-F5344CB8AC3E}">
        <p14:creationId xmlns:p14="http://schemas.microsoft.com/office/powerpoint/2010/main" val="115967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5" t="11005" r="7217" b="47285"/>
          <a:stretch/>
        </p:blipFill>
        <p:spPr>
          <a:xfrm>
            <a:off x="523720" y="553915"/>
            <a:ext cx="8096560" cy="57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67" y="660399"/>
            <a:ext cx="2985124" cy="4288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71" y="168608"/>
            <a:ext cx="62950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William Jacob Holland</a:t>
            </a:r>
          </a:p>
          <a:p>
            <a:endParaRPr lang="en-US" sz="1400" dirty="0"/>
          </a:p>
          <a:p>
            <a:r>
              <a:rPr lang="en-US" sz="1400" b="1" dirty="0"/>
              <a:t>8th Chancellor of the Western University of Pennsylvania (University of Pittsburgh)</a:t>
            </a:r>
          </a:p>
          <a:p>
            <a:r>
              <a:rPr lang="en-US" sz="1400" dirty="0"/>
              <a:t>In office 1891–1901</a:t>
            </a:r>
          </a:p>
          <a:p>
            <a:r>
              <a:rPr lang="en-US" sz="1400" dirty="0"/>
              <a:t>Preceded by	Milton Goff, Succeeded by Samuel McCormick</a:t>
            </a:r>
          </a:p>
          <a:p>
            <a:endParaRPr lang="en-US" sz="1400" dirty="0"/>
          </a:p>
          <a:p>
            <a:r>
              <a:rPr lang="en-US" sz="1400" dirty="0"/>
              <a:t>Personal details:  Born	August 16, 1848  Jamaica</a:t>
            </a:r>
          </a:p>
          <a:p>
            <a:endParaRPr lang="en-US" sz="1400" dirty="0"/>
          </a:p>
          <a:p>
            <a:r>
              <a:rPr lang="en-US" sz="1400" dirty="0"/>
              <a:t>Died	December 13, 1932 (aged 84)</a:t>
            </a:r>
          </a:p>
          <a:p>
            <a:r>
              <a:rPr lang="en-US" sz="1400" dirty="0"/>
              <a:t>Pittsburgh, Pennsylvania U.S.</a:t>
            </a:r>
          </a:p>
          <a:p>
            <a:endParaRPr lang="en-US" sz="1400" dirty="0"/>
          </a:p>
          <a:p>
            <a:r>
              <a:rPr lang="en-US" sz="1400" dirty="0"/>
              <a:t>Education	Moravian College (BA)</a:t>
            </a:r>
          </a:p>
          <a:p>
            <a:r>
              <a:rPr lang="en-US" sz="1400" dirty="0"/>
              <a:t>Amherst College (BA)</a:t>
            </a:r>
          </a:p>
          <a:p>
            <a:endParaRPr lang="en-US" sz="1400" dirty="0"/>
          </a:p>
          <a:p>
            <a:r>
              <a:rPr lang="en-US" sz="1400" dirty="0"/>
              <a:t>Rev William Jacob Holland FRSE LLD (August 16, 1848 – December 13, 1932) was the eighth Chancellor of the University of Pittsburgh (1891–1901) and Director of the Carnegie Museums of Pittsburgh. </a:t>
            </a:r>
          </a:p>
          <a:p>
            <a:endParaRPr lang="en-US" sz="1400" dirty="0"/>
          </a:p>
          <a:p>
            <a:r>
              <a:rPr lang="en-US" sz="1400" dirty="0"/>
              <a:t>He was an accomplished lepidopterist, zoologist, and paleontologist, as well as an ordained Presbyterian minister.[1]</a:t>
            </a:r>
          </a:p>
          <a:p>
            <a:endParaRPr lang="en-US" sz="1400" dirty="0"/>
          </a:p>
          <a:p>
            <a:r>
              <a:rPr lang="en-US" sz="1400" dirty="0"/>
              <a:t>Life</a:t>
            </a:r>
          </a:p>
          <a:p>
            <a:r>
              <a:rPr lang="en-US" sz="1400" dirty="0"/>
              <a:t>Holland was born August 16, 1848, in Jamaica, West Indies, the son of Rev Francis R Holland and his wife, Eliza Augusta </a:t>
            </a:r>
            <a:r>
              <a:rPr lang="en-US" sz="1400" dirty="0" err="1"/>
              <a:t>Wolle</a:t>
            </a:r>
            <a:r>
              <a:rPr lang="en-US" sz="1400" dirty="0"/>
              <a:t>.[2]</a:t>
            </a:r>
          </a:p>
          <a:p>
            <a:endParaRPr lang="en-US" sz="1400" dirty="0"/>
          </a:p>
          <a:p>
            <a:r>
              <a:rPr lang="en-US" sz="1400" dirty="0"/>
              <a:t>Holland was America's great popularizer of butterflies and moths in the first half of the twentieth century. Holland's </a:t>
            </a:r>
            <a:r>
              <a:rPr lang="en-US" sz="1400" i="1" dirty="0"/>
              <a:t>The Butterfly Book</a:t>
            </a:r>
            <a:r>
              <a:rPr lang="en-US" sz="1400" dirty="0"/>
              <a:t> (1898) and </a:t>
            </a:r>
            <a:r>
              <a:rPr lang="en-US" sz="1400" i="1" dirty="0"/>
              <a:t>The Moth Book</a:t>
            </a:r>
            <a:r>
              <a:rPr lang="en-US" sz="1400" dirty="0"/>
              <a:t> (1903) are both still widely used. Holland donated his private collection exceeding 250,000 specimens to the Carnegie Museum. </a:t>
            </a:r>
          </a:p>
        </p:txBody>
      </p:sp>
    </p:spTree>
    <p:extLst>
      <p:ext uri="{BB962C8B-B14F-4D97-AF65-F5344CB8AC3E}">
        <p14:creationId xmlns:p14="http://schemas.microsoft.com/office/powerpoint/2010/main" val="236085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2DF76-22DE-57FF-2F56-E56207841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222" y="645365"/>
            <a:ext cx="6453556" cy="5989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593B09-C9A7-4264-A025-A025B528033B}"/>
              </a:ext>
            </a:extLst>
          </p:cNvPr>
          <p:cNvSpPr txBox="1"/>
          <p:nvPr/>
        </p:nvSpPr>
        <p:spPr>
          <a:xfrm>
            <a:off x="3849687" y="223225"/>
            <a:ext cx="144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1970 Album</a:t>
            </a:r>
          </a:p>
        </p:txBody>
      </p:sp>
    </p:spTree>
    <p:extLst>
      <p:ext uri="{BB962C8B-B14F-4D97-AF65-F5344CB8AC3E}">
        <p14:creationId xmlns:p14="http://schemas.microsoft.com/office/powerpoint/2010/main" val="42650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FCB2E-FA89-4162-A741-43308CFD2E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65029" y="-216959"/>
            <a:ext cx="6013938" cy="7801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60E627-8E13-CCC2-A3F8-16D91CE96ADA}"/>
              </a:ext>
            </a:extLst>
          </p:cNvPr>
          <p:cNvSpPr txBox="1"/>
          <p:nvPr/>
        </p:nvSpPr>
        <p:spPr>
          <a:xfrm>
            <a:off x="2832131" y="246130"/>
            <a:ext cx="3479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March 29, 2003 – Linda &amp; Steve</a:t>
            </a:r>
          </a:p>
        </p:txBody>
      </p:sp>
    </p:spTree>
    <p:extLst>
      <p:ext uri="{BB962C8B-B14F-4D97-AF65-F5344CB8AC3E}">
        <p14:creationId xmlns:p14="http://schemas.microsoft.com/office/powerpoint/2010/main" val="243581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60CA7-1278-E351-ED20-401E3244B9B6}"/>
              </a:ext>
            </a:extLst>
          </p:cNvPr>
          <p:cNvSpPr txBox="1"/>
          <p:nvPr/>
        </p:nvSpPr>
        <p:spPr>
          <a:xfrm>
            <a:off x="2080516" y="659424"/>
            <a:ext cx="498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Oct 2014 – Jack, Chris, Steve &amp; Linda – ENGIN-IC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7859B-CD81-7797-9CF0-5641B15C0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42" y="1028756"/>
            <a:ext cx="4265458" cy="56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A68A7-A094-D309-C38A-E89187C47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1854" y="1573184"/>
            <a:ext cx="4677508" cy="47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3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60CA7-1278-E351-ED20-401E3244B9B6}"/>
              </a:ext>
            </a:extLst>
          </p:cNvPr>
          <p:cNvSpPr txBox="1"/>
          <p:nvPr/>
        </p:nvSpPr>
        <p:spPr>
          <a:xfrm>
            <a:off x="2859158" y="650632"/>
            <a:ext cx="342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Dec 2014 – First ENGIN-IC 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6DB75-F865-3CF8-7F7F-8EA2D764CD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14" y="1488872"/>
            <a:ext cx="7807570" cy="48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9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496" y="308037"/>
            <a:ext cx="4399008" cy="629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4868" y="3952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95572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08ACC-CDBA-E62D-D35A-6FEE05526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86" y="1125416"/>
            <a:ext cx="7119826" cy="5345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A60CA7-1278-E351-ED20-401E3244B9B6}"/>
              </a:ext>
            </a:extLst>
          </p:cNvPr>
          <p:cNvSpPr txBox="1"/>
          <p:nvPr/>
        </p:nvSpPr>
        <p:spPr>
          <a:xfrm>
            <a:off x="3094544" y="457200"/>
            <a:ext cx="295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Jan 2016 - Linda and Maya</a:t>
            </a:r>
          </a:p>
        </p:txBody>
      </p:sp>
    </p:spTree>
    <p:extLst>
      <p:ext uri="{BB962C8B-B14F-4D97-AF65-F5344CB8AC3E}">
        <p14:creationId xmlns:p14="http://schemas.microsoft.com/office/powerpoint/2010/main" val="10725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ADF09-E51F-0877-C9CF-A3C4FC7F7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3" y="967154"/>
            <a:ext cx="7596554" cy="5697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6077E5-B696-5D51-8E5A-19F4F916FC57}"/>
              </a:ext>
            </a:extLst>
          </p:cNvPr>
          <p:cNvSpPr txBox="1"/>
          <p:nvPr/>
        </p:nvSpPr>
        <p:spPr>
          <a:xfrm>
            <a:off x="2206869" y="448408"/>
            <a:ext cx="514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14, 2016 – Tom, Karen (Steve’s sister), and Linda</a:t>
            </a:r>
          </a:p>
        </p:txBody>
      </p:sp>
    </p:spTree>
    <p:extLst>
      <p:ext uri="{BB962C8B-B14F-4D97-AF65-F5344CB8AC3E}">
        <p14:creationId xmlns:p14="http://schemas.microsoft.com/office/powerpoint/2010/main" val="3126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57947-D1C8-C229-55B7-B30CE00DFEB0}"/>
              </a:ext>
            </a:extLst>
          </p:cNvPr>
          <p:cNvSpPr txBox="1"/>
          <p:nvPr/>
        </p:nvSpPr>
        <p:spPr>
          <a:xfrm>
            <a:off x="508946" y="623047"/>
            <a:ext cx="81778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Isaiah 40:31</a:t>
            </a:r>
          </a:p>
          <a:p>
            <a:pPr algn="ctr"/>
            <a:r>
              <a:rPr lang="en-US" sz="2400" b="1" i="1" dirty="0"/>
              <a:t>Soaring above challenges and enduring hardship:</a:t>
            </a:r>
          </a:p>
          <a:p>
            <a:pPr algn="ctr"/>
            <a:endParaRPr lang="en-US" b="1" dirty="0"/>
          </a:p>
          <a:p>
            <a:pPr algn="ctr"/>
            <a:r>
              <a:rPr lang="en-US" sz="2800" b="0" i="0" dirty="0">
                <a:effectLst/>
                <a:latin typeface="Google Sans"/>
              </a:rPr>
              <a:t>But they that wait upon the Lord shall renew their strength; they shall mount up with wings as eagles; they shall run, and not be weary; and they shall walk, and not faint.</a:t>
            </a:r>
          </a:p>
          <a:p>
            <a:pPr algn="ctr"/>
            <a:endParaRPr lang="en-US" sz="2800" dirty="0">
              <a:latin typeface="Google Sans"/>
            </a:endParaRPr>
          </a:p>
          <a:p>
            <a:pPr algn="ctr"/>
            <a:r>
              <a:rPr lang="en-US" sz="3200" b="1" dirty="0">
                <a:latin typeface="Google Sans"/>
              </a:rPr>
              <a:t>Isaiah 41:10</a:t>
            </a:r>
          </a:p>
          <a:p>
            <a:pPr algn="ctr"/>
            <a:r>
              <a:rPr lang="en-US" sz="2400" b="1" i="1" dirty="0">
                <a:latin typeface="Google Sans"/>
              </a:rPr>
              <a:t>In times of fear and difficulty:</a:t>
            </a:r>
          </a:p>
          <a:p>
            <a:pPr algn="ctr"/>
            <a:r>
              <a:rPr lang="en-US" sz="2800" b="0" i="0" dirty="0">
                <a:effectLst/>
                <a:latin typeface="Google Sans"/>
              </a:rPr>
              <a:t>Fear not, for I am with you; be not dismayed, for I am your God; I will strengthen you, I will help you, I will uphold you with my righteous right hand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839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2E86E-DD2F-BBB7-97EA-2482D2B07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37" y="889280"/>
            <a:ext cx="7631726" cy="5730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CB851-2B41-C743-383E-A356F13DB34F}"/>
              </a:ext>
            </a:extLst>
          </p:cNvPr>
          <p:cNvSpPr txBox="1"/>
          <p:nvPr/>
        </p:nvSpPr>
        <p:spPr>
          <a:xfrm>
            <a:off x="4000501" y="23865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Oct 2016</a:t>
            </a:r>
          </a:p>
        </p:txBody>
      </p:sp>
    </p:spTree>
    <p:extLst>
      <p:ext uri="{BB962C8B-B14F-4D97-AF65-F5344CB8AC3E}">
        <p14:creationId xmlns:p14="http://schemas.microsoft.com/office/powerpoint/2010/main" val="91431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54917-DF0C-94C4-1E95-FD1C5E6BE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08" y="909574"/>
            <a:ext cx="4255476" cy="5671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895DD1-120A-6950-E340-C1A45D57E579}"/>
              </a:ext>
            </a:extLst>
          </p:cNvPr>
          <p:cNvSpPr txBox="1"/>
          <p:nvPr/>
        </p:nvSpPr>
        <p:spPr>
          <a:xfrm>
            <a:off x="2611315" y="386862"/>
            <a:ext cx="400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 May 2018, Linda and Maya at “</a:t>
            </a:r>
            <a:r>
              <a:rPr lang="en-US" dirty="0" err="1"/>
              <a:t>Turq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16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99D6DD-BA05-29E4-9656-9BD7A05CC5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39" y="1037492"/>
            <a:ext cx="7479322" cy="5609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29BE9-37C7-6B45-AC30-9E1FBC7EC7C5}"/>
              </a:ext>
            </a:extLst>
          </p:cNvPr>
          <p:cNvSpPr txBox="1"/>
          <p:nvPr/>
        </p:nvSpPr>
        <p:spPr>
          <a:xfrm>
            <a:off x="2851593" y="527539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2019 – ENGIN-IC Founders</a:t>
            </a:r>
          </a:p>
        </p:txBody>
      </p:sp>
    </p:spTree>
    <p:extLst>
      <p:ext uri="{BB962C8B-B14F-4D97-AF65-F5344CB8AC3E}">
        <p14:creationId xmlns:p14="http://schemas.microsoft.com/office/powerpoint/2010/main" val="203761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84178-1BEB-FE4A-336E-FA0F1F4213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77" y="983951"/>
            <a:ext cx="7262446" cy="5452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EEBD6-7F14-A510-599F-43E605D5C339}"/>
              </a:ext>
            </a:extLst>
          </p:cNvPr>
          <p:cNvSpPr txBox="1"/>
          <p:nvPr/>
        </p:nvSpPr>
        <p:spPr>
          <a:xfrm>
            <a:off x="2844668" y="430036"/>
            <a:ext cx="345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 March 2019 -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8362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E79A4-789E-1DEA-E62E-8641333B4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07" y="1210417"/>
            <a:ext cx="7104186" cy="5333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1E87A-0739-D92A-27BD-EB5FCC5A2FD2}"/>
              </a:ext>
            </a:extLst>
          </p:cNvPr>
          <p:cNvSpPr txBox="1"/>
          <p:nvPr/>
        </p:nvSpPr>
        <p:spPr>
          <a:xfrm>
            <a:off x="2866244" y="615462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April, 2019 - Jack Giles and Linda</a:t>
            </a:r>
          </a:p>
        </p:txBody>
      </p:sp>
    </p:spTree>
    <p:extLst>
      <p:ext uri="{BB962C8B-B14F-4D97-AF65-F5344CB8AC3E}">
        <p14:creationId xmlns:p14="http://schemas.microsoft.com/office/powerpoint/2010/main" val="2883324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F7B49-9114-6DAC-DDFA-84EF2AAA7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939" y="852854"/>
            <a:ext cx="6418384" cy="5671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8E871-650A-501A-596C-539BF2D6B09A}"/>
              </a:ext>
            </a:extLst>
          </p:cNvPr>
          <p:cNvSpPr txBox="1"/>
          <p:nvPr/>
        </p:nvSpPr>
        <p:spPr>
          <a:xfrm>
            <a:off x="2896484" y="483522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June 2019, Judy Nelson and Linda</a:t>
            </a:r>
          </a:p>
        </p:txBody>
      </p:sp>
    </p:spTree>
    <p:extLst>
      <p:ext uri="{BB962C8B-B14F-4D97-AF65-F5344CB8AC3E}">
        <p14:creationId xmlns:p14="http://schemas.microsoft.com/office/powerpoint/2010/main" val="420032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35F53A-3B29-3416-6808-A8A8C0A0E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61" y="1074179"/>
            <a:ext cx="6998678" cy="5254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E9156-951B-3B73-D141-ABF464F88C4B}"/>
              </a:ext>
            </a:extLst>
          </p:cNvPr>
          <p:cNvSpPr txBox="1"/>
          <p:nvPr/>
        </p:nvSpPr>
        <p:spPr>
          <a:xfrm>
            <a:off x="3666393" y="529057"/>
            <a:ext cx="213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Oct 2019, Arizona</a:t>
            </a:r>
          </a:p>
        </p:txBody>
      </p:sp>
    </p:spTree>
    <p:extLst>
      <p:ext uri="{BB962C8B-B14F-4D97-AF65-F5344CB8AC3E}">
        <p14:creationId xmlns:p14="http://schemas.microsoft.com/office/powerpoint/2010/main" val="336147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72621-A699-F859-9109-60B2E7CE9A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58" y="835269"/>
            <a:ext cx="7869284" cy="5908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065BDB-703B-35BE-4472-58425F035873}"/>
              </a:ext>
            </a:extLst>
          </p:cNvPr>
          <p:cNvSpPr txBox="1"/>
          <p:nvPr/>
        </p:nvSpPr>
        <p:spPr>
          <a:xfrm>
            <a:off x="3093358" y="360430"/>
            <a:ext cx="295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 Dec 2019, ENGIN-IC Party </a:t>
            </a:r>
          </a:p>
        </p:txBody>
      </p:sp>
    </p:spTree>
    <p:extLst>
      <p:ext uri="{BB962C8B-B14F-4D97-AF65-F5344CB8AC3E}">
        <p14:creationId xmlns:p14="http://schemas.microsoft.com/office/powerpoint/2010/main" val="204832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2393D-A5EF-8801-7D62-DFD452D0C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" y="1038341"/>
            <a:ext cx="7209692" cy="5414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A1C29-6D56-F4AF-F161-97CD3A56D092}"/>
              </a:ext>
            </a:extLst>
          </p:cNvPr>
          <p:cNvSpPr txBox="1"/>
          <p:nvPr/>
        </p:nvSpPr>
        <p:spPr>
          <a:xfrm>
            <a:off x="3136895" y="474785"/>
            <a:ext cx="28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25, 2019 – Fort Davis, Tx</a:t>
            </a:r>
          </a:p>
        </p:txBody>
      </p:sp>
    </p:spTree>
    <p:extLst>
      <p:ext uri="{BB962C8B-B14F-4D97-AF65-F5344CB8AC3E}">
        <p14:creationId xmlns:p14="http://schemas.microsoft.com/office/powerpoint/2010/main" val="257571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436" y="1007373"/>
            <a:ext cx="6655128" cy="5222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3692" y="448570"/>
            <a:ext cx="215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 – Maya &amp; Linda</a:t>
            </a:r>
          </a:p>
        </p:txBody>
      </p:sp>
    </p:spTree>
    <p:extLst>
      <p:ext uri="{BB962C8B-B14F-4D97-AF65-F5344CB8AC3E}">
        <p14:creationId xmlns:p14="http://schemas.microsoft.com/office/powerpoint/2010/main" val="5070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2111" y="452297"/>
            <a:ext cx="527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Linda’a</a:t>
            </a:r>
            <a:r>
              <a:rPr lang="en-US" dirty="0"/>
              <a:t> Mom, Astrid Elisabeth Johnson (maiden name)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AFC68-8D1C-15B7-B1FD-385D9C2FB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504" y="901680"/>
            <a:ext cx="4360988" cy="55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74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df1715a204&amp;attid=0.6&amp;permmsgid=msg-f:1663606335603627670&amp;th=17165125e7be5696&amp;view=fimg&amp;fur=ip&amp;permmsgid=msg-f:1663606335603627670&amp;sz=s0-l75-ft&amp;attbid=ANGjdJ9Vdw03L363egofG0XhIVf31foKJ3wqszNq0TfzdY1C1gfzslR1erEuoHPvet6GcCsQZQ8Z0sJ4bhFDNCgWXrG3Kb_CYSif74YdqfIZdfJ44rt6ckTHAe_ixio&amp;disp=emb&amp;realattid=17165100826cef031575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38" y="1125998"/>
            <a:ext cx="3849524" cy="5149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4387" y="582140"/>
            <a:ext cx="19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Maya &amp; Steve 2020</a:t>
            </a:r>
          </a:p>
        </p:txBody>
      </p:sp>
    </p:spTree>
    <p:extLst>
      <p:ext uri="{BB962C8B-B14F-4D97-AF65-F5344CB8AC3E}">
        <p14:creationId xmlns:p14="http://schemas.microsoft.com/office/powerpoint/2010/main" val="990110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19" y="1745509"/>
            <a:ext cx="4003048" cy="4155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623" y="963365"/>
            <a:ext cx="1310754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67" y="1716677"/>
            <a:ext cx="3229232" cy="427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924" y="386223"/>
            <a:ext cx="7348152" cy="6085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4195" y="4646141"/>
            <a:ext cx="149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“Snow Dog” –</a:t>
            </a:r>
          </a:p>
          <a:p>
            <a:pPr algn="ctr"/>
            <a:r>
              <a:rPr lang="en-US" dirty="0"/>
              <a:t>Maya</a:t>
            </a:r>
          </a:p>
        </p:txBody>
      </p:sp>
    </p:spTree>
    <p:extLst>
      <p:ext uri="{BB962C8B-B14F-4D97-AF65-F5344CB8AC3E}">
        <p14:creationId xmlns:p14="http://schemas.microsoft.com/office/powerpoint/2010/main" val="2731631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114" y="214086"/>
            <a:ext cx="7387771" cy="61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4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3121-7AA4-0D33-FC82-B8320594D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15" y="838747"/>
            <a:ext cx="7578970" cy="5690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AB13D-7CA5-BA45-B91B-21B7AACBA56D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July 2021 – New Mexico</a:t>
            </a:r>
          </a:p>
        </p:txBody>
      </p:sp>
    </p:spTree>
    <p:extLst>
      <p:ext uri="{BB962C8B-B14F-4D97-AF65-F5344CB8AC3E}">
        <p14:creationId xmlns:p14="http://schemas.microsoft.com/office/powerpoint/2010/main" val="119353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07629-8D58-2811-FFBD-E43341375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054" y="1143963"/>
            <a:ext cx="3956538" cy="5273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1E72B2-A71A-2A85-AFDB-09A7C51034F9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 Nov 2021 – College of the Ozarks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7B66A-70C7-93E4-F1AA-0070A5ADDC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08" y="1179119"/>
            <a:ext cx="3903786" cy="52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0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030A7-33BA-4D35-10C2-9A1D37CA5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3" y="1014680"/>
            <a:ext cx="7367954" cy="553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5EB40B-365D-0940-D622-C7C311DC217C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 Dec 2021 – McDonald Observatory, Fort Davis, Tx</a:t>
            </a:r>
          </a:p>
        </p:txBody>
      </p:sp>
    </p:spTree>
    <p:extLst>
      <p:ext uri="{BB962C8B-B14F-4D97-AF65-F5344CB8AC3E}">
        <p14:creationId xmlns:p14="http://schemas.microsoft.com/office/powerpoint/2010/main" val="177113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E2A8E-D010-3B54-98EC-20065D1C0A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31" y="1930470"/>
            <a:ext cx="4343400" cy="3261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04C3E-3FA5-5AED-B0FF-FBB81AFA9C2B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 Mar 2022 – Miami, 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F0988-FE77-665D-9816-6B74F97589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69" y="1798440"/>
            <a:ext cx="4695092" cy="3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2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7A4572-4A82-838B-45E0-2764D3C0B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54" y="1178169"/>
            <a:ext cx="8567492" cy="524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5A51C-8007-6157-EAB7-32BC31865E08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 May 2022 – Buffalo River Canyon, Arkansas</a:t>
            </a:r>
          </a:p>
        </p:txBody>
      </p:sp>
    </p:spTree>
    <p:extLst>
      <p:ext uri="{BB962C8B-B14F-4D97-AF65-F5344CB8AC3E}">
        <p14:creationId xmlns:p14="http://schemas.microsoft.com/office/powerpoint/2010/main" val="2073981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50B3D-3C3A-2FD0-5887-E38943C17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98910"/>
            <a:ext cx="7924800" cy="5950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2F8D7-12C8-AFE5-C946-DDAE53667A1D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 April 2023 – Easter Morning, Van Alstyne Cemetery</a:t>
            </a:r>
          </a:p>
        </p:txBody>
      </p:sp>
    </p:spTree>
    <p:extLst>
      <p:ext uri="{BB962C8B-B14F-4D97-AF65-F5344CB8AC3E}">
        <p14:creationId xmlns:p14="http://schemas.microsoft.com/office/powerpoint/2010/main" val="7844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8157" y="355583"/>
            <a:ext cx="346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Linda’a</a:t>
            </a:r>
            <a:r>
              <a:rPr lang="en-US" dirty="0"/>
              <a:t> Dad, Ray </a:t>
            </a:r>
            <a:r>
              <a:rPr lang="en-US" dirty="0" err="1"/>
              <a:t>Prunty</a:t>
            </a:r>
            <a:r>
              <a:rPr lang="en-US" dirty="0"/>
              <a:t> Holland, Jr.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E87834-7A3C-CA12-A13E-876F5E66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86" y="789544"/>
            <a:ext cx="3868622" cy="56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66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34733-3B68-5558-36FF-D39B1A3A2C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77" y="878377"/>
            <a:ext cx="4290646" cy="5718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6F691-16BE-0522-C695-C3BECFD22747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 Nov 2023 – </a:t>
            </a:r>
            <a:r>
              <a:rPr lang="en-US" dirty="0" err="1"/>
              <a:t>Thorncrown</a:t>
            </a:r>
            <a:r>
              <a:rPr lang="en-US" dirty="0"/>
              <a:t> Chapel – Married there on 29 March 2003</a:t>
            </a:r>
          </a:p>
        </p:txBody>
      </p:sp>
    </p:spTree>
    <p:extLst>
      <p:ext uri="{BB962C8B-B14F-4D97-AF65-F5344CB8AC3E}">
        <p14:creationId xmlns:p14="http://schemas.microsoft.com/office/powerpoint/2010/main" val="729991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DE6E89-2446-C74A-92C9-BDEA86F17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30" y="1030594"/>
            <a:ext cx="7565540" cy="5542264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86F92FA-A3E0-3DEA-AEA0-98CCC8796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221EB-9598-2FF4-FD8D-2D3B49514310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 Nov 2023 – College of the Ozarks</a:t>
            </a:r>
          </a:p>
        </p:txBody>
      </p:sp>
    </p:spTree>
    <p:extLst>
      <p:ext uri="{BB962C8B-B14F-4D97-AF65-F5344CB8AC3E}">
        <p14:creationId xmlns:p14="http://schemas.microsoft.com/office/powerpoint/2010/main" val="1524135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6FFC62-BC70-1DE3-94AC-10F8490E9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77" y="1131078"/>
            <a:ext cx="4171948" cy="2565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66240-AC9F-45E6-7446-4F4CEF565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276" y="952903"/>
            <a:ext cx="3976318" cy="292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3FDAAA-C611-E8AB-2E45-6D83DB05E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896" y="4157256"/>
            <a:ext cx="3789660" cy="2542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5913D1-0089-DBEA-1535-4B3E442F6ECD}"/>
              </a:ext>
            </a:extLst>
          </p:cNvPr>
          <p:cNvSpPr txBox="1"/>
          <p:nvPr/>
        </p:nvSpPr>
        <p:spPr>
          <a:xfrm>
            <a:off x="988200" y="359113"/>
            <a:ext cx="71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FRIENDS - Surgery Waiting Room – 10 May 2024 – Baylor - McKinney</a:t>
            </a:r>
          </a:p>
        </p:txBody>
      </p:sp>
    </p:spTree>
    <p:extLst>
      <p:ext uri="{BB962C8B-B14F-4D97-AF65-F5344CB8AC3E}">
        <p14:creationId xmlns:p14="http://schemas.microsoft.com/office/powerpoint/2010/main" val="401041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61" y="1397978"/>
            <a:ext cx="7065078" cy="4536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461" y="300753"/>
            <a:ext cx="71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Glioblastoma “wild type”</a:t>
            </a:r>
          </a:p>
          <a:p>
            <a:pPr algn="ctr"/>
            <a:r>
              <a:rPr lang="en-US" dirty="0"/>
              <a:t>13 May 2024 – After 10 May surgery (left), and before surgery (right)</a:t>
            </a:r>
          </a:p>
        </p:txBody>
      </p:sp>
    </p:spTree>
    <p:extLst>
      <p:ext uri="{BB962C8B-B14F-4D97-AF65-F5344CB8AC3E}">
        <p14:creationId xmlns:p14="http://schemas.microsoft.com/office/powerpoint/2010/main" val="2766496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C9901-61A7-B4DE-F824-4B3CE8FA78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571" y="1204546"/>
            <a:ext cx="3812858" cy="5081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9A792-67E5-F9BD-130F-522AFF8C5B99}"/>
              </a:ext>
            </a:extLst>
          </p:cNvPr>
          <p:cNvSpPr txBox="1"/>
          <p:nvPr/>
        </p:nvSpPr>
        <p:spPr>
          <a:xfrm>
            <a:off x="2041555" y="421444"/>
            <a:ext cx="506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May 2024, Two Weeks After Brain Tumor Surgery</a:t>
            </a:r>
          </a:p>
        </p:txBody>
      </p:sp>
    </p:spTree>
    <p:extLst>
      <p:ext uri="{BB962C8B-B14F-4D97-AF65-F5344CB8AC3E}">
        <p14:creationId xmlns:p14="http://schemas.microsoft.com/office/powerpoint/2010/main" val="153205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17645-093F-3D65-4E63-A273DD59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9" y="914400"/>
            <a:ext cx="5150241" cy="5706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CE94C1-F308-C3FB-D7E4-AE9B648984F0}"/>
              </a:ext>
            </a:extLst>
          </p:cNvPr>
          <p:cNvSpPr txBox="1"/>
          <p:nvPr/>
        </p:nvSpPr>
        <p:spPr>
          <a:xfrm>
            <a:off x="2041555" y="421444"/>
            <a:ext cx="510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June 2024, One Month After Brain Tumor Surgery</a:t>
            </a:r>
          </a:p>
        </p:txBody>
      </p:sp>
    </p:spTree>
    <p:extLst>
      <p:ext uri="{BB962C8B-B14F-4D97-AF65-F5344CB8AC3E}">
        <p14:creationId xmlns:p14="http://schemas.microsoft.com/office/powerpoint/2010/main" val="1735719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24B89-55E5-5463-39FD-62E9F685B9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512" y="1186962"/>
            <a:ext cx="6412976" cy="5029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D9B22-E1EE-8115-2D3B-1E919349605C}"/>
              </a:ext>
            </a:extLst>
          </p:cNvPr>
          <p:cNvSpPr txBox="1"/>
          <p:nvPr/>
        </p:nvSpPr>
        <p:spPr>
          <a:xfrm>
            <a:off x="3912204" y="52695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Oct 2024</a:t>
            </a:r>
          </a:p>
        </p:txBody>
      </p:sp>
    </p:spTree>
    <p:extLst>
      <p:ext uri="{BB962C8B-B14F-4D97-AF65-F5344CB8AC3E}">
        <p14:creationId xmlns:p14="http://schemas.microsoft.com/office/powerpoint/2010/main" val="2020217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B08FB-8F0A-A822-CA4A-523C3AF2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480" y="1019377"/>
            <a:ext cx="7421038" cy="5635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E39C53-C936-EB43-084D-AD0CCAF84D03}"/>
              </a:ext>
            </a:extLst>
          </p:cNvPr>
          <p:cNvSpPr txBox="1"/>
          <p:nvPr/>
        </p:nvSpPr>
        <p:spPr>
          <a:xfrm>
            <a:off x="2270247" y="439029"/>
            <a:ext cx="460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 Geese Arrive at Lake Texoma, 2 Nov 2024</a:t>
            </a:r>
          </a:p>
        </p:txBody>
      </p:sp>
    </p:spTree>
    <p:extLst>
      <p:ext uri="{BB962C8B-B14F-4D97-AF65-F5344CB8AC3E}">
        <p14:creationId xmlns:p14="http://schemas.microsoft.com/office/powerpoint/2010/main" val="626044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DC572-E093-A7BC-9D20-26BA83B3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775" y="1160320"/>
            <a:ext cx="7262448" cy="5372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2D249B-DBE2-D9B0-C13C-8DA3C8211503}"/>
              </a:ext>
            </a:extLst>
          </p:cNvPr>
          <p:cNvSpPr txBox="1"/>
          <p:nvPr/>
        </p:nvSpPr>
        <p:spPr>
          <a:xfrm>
            <a:off x="2579050" y="650045"/>
            <a:ext cx="398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MACOM (ENGIN-IC) Dinner, 10 Dec 2024</a:t>
            </a:r>
          </a:p>
        </p:txBody>
      </p:sp>
    </p:spTree>
    <p:extLst>
      <p:ext uri="{BB962C8B-B14F-4D97-AF65-F5344CB8AC3E}">
        <p14:creationId xmlns:p14="http://schemas.microsoft.com/office/powerpoint/2010/main" val="1377569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713801-72D1-D9EA-B014-965425106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26" y="992999"/>
            <a:ext cx="8475948" cy="487200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40AA8EC4-0FD4-7299-0DA9-54AF6EC76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DD4F-F9E4-BD52-B37B-64798D46D4FC}"/>
              </a:ext>
            </a:extLst>
          </p:cNvPr>
          <p:cNvSpPr txBox="1"/>
          <p:nvPr/>
        </p:nvSpPr>
        <p:spPr>
          <a:xfrm>
            <a:off x="2270248" y="508679"/>
            <a:ext cx="460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Dec 2024 First Christian Church, Van Alstyne</a:t>
            </a:r>
          </a:p>
        </p:txBody>
      </p:sp>
    </p:spTree>
    <p:extLst>
      <p:ext uri="{BB962C8B-B14F-4D97-AF65-F5344CB8AC3E}">
        <p14:creationId xmlns:p14="http://schemas.microsoft.com/office/powerpoint/2010/main" val="24569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80" y="864443"/>
            <a:ext cx="5189838" cy="5515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415" y="301680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Linda Ruth Holland</a:t>
            </a:r>
          </a:p>
        </p:txBody>
      </p:sp>
    </p:spTree>
    <p:extLst>
      <p:ext uri="{BB962C8B-B14F-4D97-AF65-F5344CB8AC3E}">
        <p14:creationId xmlns:p14="http://schemas.microsoft.com/office/powerpoint/2010/main" val="3228090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45A54-60FC-28AC-62DB-5187CCFD5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662" y="877297"/>
            <a:ext cx="4712676" cy="5670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374031-1D33-158B-0876-50B4C17AFF82}"/>
              </a:ext>
            </a:extLst>
          </p:cNvPr>
          <p:cNvSpPr txBox="1"/>
          <p:nvPr/>
        </p:nvSpPr>
        <p:spPr>
          <a:xfrm>
            <a:off x="3713656" y="439561"/>
            <a:ext cx="171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January 2025</a:t>
            </a:r>
          </a:p>
        </p:txBody>
      </p:sp>
    </p:spTree>
    <p:extLst>
      <p:ext uri="{BB962C8B-B14F-4D97-AF65-F5344CB8AC3E}">
        <p14:creationId xmlns:p14="http://schemas.microsoft.com/office/powerpoint/2010/main" val="651945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44AAF-EA24-93EC-B071-03BF1BAF9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246" y="896815"/>
            <a:ext cx="4913874" cy="5671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1389F-E933-A61F-116F-BFCE65713397}"/>
              </a:ext>
            </a:extLst>
          </p:cNvPr>
          <p:cNvSpPr txBox="1"/>
          <p:nvPr/>
        </p:nvSpPr>
        <p:spPr>
          <a:xfrm>
            <a:off x="2918983" y="404392"/>
            <a:ext cx="330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Linda, Infusion Day, 16 April 2025</a:t>
            </a:r>
          </a:p>
        </p:txBody>
      </p:sp>
    </p:spTree>
    <p:extLst>
      <p:ext uri="{BB962C8B-B14F-4D97-AF65-F5344CB8AC3E}">
        <p14:creationId xmlns:p14="http://schemas.microsoft.com/office/powerpoint/2010/main" val="1924991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B704D-2489-7615-1561-4B399DDD1D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435" y="720970"/>
            <a:ext cx="4437130" cy="5908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53E09-7138-9168-8E60-E90603D98CF2}"/>
              </a:ext>
            </a:extLst>
          </p:cNvPr>
          <p:cNvSpPr txBox="1"/>
          <p:nvPr/>
        </p:nvSpPr>
        <p:spPr>
          <a:xfrm>
            <a:off x="2514096" y="351638"/>
            <a:ext cx="411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Aisha Cole and Linda, Friday, 16 May 2025</a:t>
            </a:r>
          </a:p>
        </p:txBody>
      </p:sp>
    </p:spTree>
    <p:extLst>
      <p:ext uri="{BB962C8B-B14F-4D97-AF65-F5344CB8AC3E}">
        <p14:creationId xmlns:p14="http://schemas.microsoft.com/office/powerpoint/2010/main" val="1033871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D3BE0-A967-DA08-8936-8E444BE768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69" y="669801"/>
            <a:ext cx="4273062" cy="5689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6232A-1183-2F91-92CC-996D62EF3DA5}"/>
              </a:ext>
            </a:extLst>
          </p:cNvPr>
          <p:cNvSpPr txBox="1"/>
          <p:nvPr/>
        </p:nvSpPr>
        <p:spPr>
          <a:xfrm>
            <a:off x="2679590" y="225652"/>
            <a:ext cx="378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Mia and Linda, Thursday, 29 May 2025</a:t>
            </a:r>
          </a:p>
        </p:txBody>
      </p:sp>
    </p:spTree>
    <p:extLst>
      <p:ext uri="{BB962C8B-B14F-4D97-AF65-F5344CB8AC3E}">
        <p14:creationId xmlns:p14="http://schemas.microsoft.com/office/powerpoint/2010/main" val="2884902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56562-A910-2EA4-0549-4CD77D56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79" y="1037492"/>
            <a:ext cx="7855042" cy="5164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CF845-6DB5-BA53-F739-E6167354298A}"/>
              </a:ext>
            </a:extLst>
          </p:cNvPr>
          <p:cNvSpPr txBox="1"/>
          <p:nvPr/>
        </p:nvSpPr>
        <p:spPr>
          <a:xfrm>
            <a:off x="1649918" y="545123"/>
            <a:ext cx="584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Jack and Sally (sister) Hudson, and Linda, Wed, 11 June 2025</a:t>
            </a:r>
          </a:p>
        </p:txBody>
      </p:sp>
    </p:spTree>
    <p:extLst>
      <p:ext uri="{BB962C8B-B14F-4D97-AF65-F5344CB8AC3E}">
        <p14:creationId xmlns:p14="http://schemas.microsoft.com/office/powerpoint/2010/main" val="346101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67086-9BFD-94F6-81CF-B04EC55BE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67253" y="677007"/>
            <a:ext cx="5609493" cy="57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5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71" y="602567"/>
            <a:ext cx="4731658" cy="56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82" t="17143" r="23077" b="47144"/>
          <a:stretch/>
        </p:blipFill>
        <p:spPr>
          <a:xfrm>
            <a:off x="703821" y="1393775"/>
            <a:ext cx="4641904" cy="4070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164F0-AB1B-F68B-2FF3-77E4AEF14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66" t="61180" r="35319" b="4549"/>
          <a:stretch/>
        </p:blipFill>
        <p:spPr>
          <a:xfrm>
            <a:off x="5345725" y="1301261"/>
            <a:ext cx="3015762" cy="39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2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03" b="6031"/>
          <a:stretch/>
        </p:blipFill>
        <p:spPr>
          <a:xfrm>
            <a:off x="1560286" y="208817"/>
            <a:ext cx="6023428" cy="6440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057" y="391886"/>
            <a:ext cx="304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Missouri vs. Holland</a:t>
            </a:r>
          </a:p>
          <a:p>
            <a:r>
              <a:rPr lang="en-US" sz="2000" dirty="0">
                <a:solidFill>
                  <a:srgbClr val="0070C0"/>
                </a:solidFill>
              </a:rPr>
              <a:t>1920</a:t>
            </a:r>
          </a:p>
        </p:txBody>
      </p:sp>
    </p:spTree>
    <p:extLst>
      <p:ext uri="{BB962C8B-B14F-4D97-AF65-F5344CB8AC3E}">
        <p14:creationId xmlns:p14="http://schemas.microsoft.com/office/powerpoint/2010/main" val="318487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683</Words>
  <Application>Microsoft Office PowerPoint</Application>
  <PresentationFormat>On-screen Show (4:3)</PresentationFormat>
  <Paragraphs>82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Nelson</dc:creator>
  <cp:lastModifiedBy>Steve Nelson</cp:lastModifiedBy>
  <cp:revision>157</cp:revision>
  <dcterms:created xsi:type="dcterms:W3CDTF">2025-06-24T21:02:57Z</dcterms:created>
  <dcterms:modified xsi:type="dcterms:W3CDTF">2025-06-25T04:51:26Z</dcterms:modified>
</cp:coreProperties>
</file>