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90" r:id="rId2"/>
    <p:sldId id="299" r:id="rId3"/>
    <p:sldId id="300" r:id="rId4"/>
    <p:sldId id="301" r:id="rId5"/>
    <p:sldId id="302" r:id="rId6"/>
    <p:sldId id="303" r:id="rId7"/>
    <p:sldId id="361" r:id="rId8"/>
    <p:sldId id="362" r:id="rId9"/>
    <p:sldId id="363" r:id="rId10"/>
    <p:sldId id="364" r:id="rId11"/>
    <p:sldId id="365" r:id="rId12"/>
    <p:sldId id="366" r:id="rId13"/>
    <p:sldId id="367" r:id="rId14"/>
    <p:sldId id="368" r:id="rId15"/>
    <p:sldId id="317" r:id="rId16"/>
    <p:sldId id="393" r:id="rId17"/>
    <p:sldId id="394" r:id="rId18"/>
    <p:sldId id="395" r:id="rId19"/>
    <p:sldId id="319" r:id="rId20"/>
    <p:sldId id="320" r:id="rId21"/>
    <p:sldId id="396" r:id="rId22"/>
    <p:sldId id="321" r:id="rId23"/>
    <p:sldId id="322" r:id="rId24"/>
    <p:sldId id="279" r:id="rId25"/>
    <p:sldId id="326" r:id="rId26"/>
    <p:sldId id="369" r:id="rId27"/>
    <p:sldId id="371" r:id="rId28"/>
    <p:sldId id="372" r:id="rId29"/>
    <p:sldId id="370" r:id="rId30"/>
    <p:sldId id="392" r:id="rId31"/>
    <p:sldId id="336" r:id="rId32"/>
    <p:sldId id="337" r:id="rId33"/>
    <p:sldId id="338" r:id="rId34"/>
    <p:sldId id="339" r:id="rId35"/>
    <p:sldId id="344" r:id="rId36"/>
    <p:sldId id="397" r:id="rId37"/>
    <p:sldId id="398" r:id="rId38"/>
    <p:sldId id="341" r:id="rId39"/>
    <p:sldId id="375" r:id="rId40"/>
    <p:sldId id="376" r:id="rId41"/>
    <p:sldId id="377" r:id="rId42"/>
    <p:sldId id="378" r:id="rId43"/>
    <p:sldId id="379" r:id="rId44"/>
    <p:sldId id="380" r:id="rId45"/>
    <p:sldId id="381" r:id="rId46"/>
    <p:sldId id="382" r:id="rId47"/>
    <p:sldId id="383" r:id="rId48"/>
    <p:sldId id="400" r:id="rId49"/>
    <p:sldId id="346" r:id="rId50"/>
    <p:sldId id="347" r:id="rId51"/>
    <p:sldId id="356" r:id="rId52"/>
    <p:sldId id="348" r:id="rId53"/>
    <p:sldId id="384" r:id="rId54"/>
    <p:sldId id="385" r:id="rId55"/>
    <p:sldId id="386" r:id="rId56"/>
    <p:sldId id="387" r:id="rId57"/>
    <p:sldId id="388" r:id="rId58"/>
    <p:sldId id="389" r:id="rId59"/>
    <p:sldId id="401" r:id="rId60"/>
    <p:sldId id="399" r:id="rId61"/>
    <p:sldId id="39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BB2F4E-9CFA-4274-82C3-8A5122AB0504}">
          <p14:sldIdLst>
            <p14:sldId id="390"/>
            <p14:sldId id="299"/>
            <p14:sldId id="300"/>
            <p14:sldId id="301"/>
            <p14:sldId id="302"/>
            <p14:sldId id="303"/>
            <p14:sldId id="361"/>
            <p14:sldId id="362"/>
            <p14:sldId id="363"/>
            <p14:sldId id="364"/>
            <p14:sldId id="365"/>
            <p14:sldId id="366"/>
            <p14:sldId id="367"/>
            <p14:sldId id="368"/>
            <p14:sldId id="317"/>
            <p14:sldId id="393"/>
            <p14:sldId id="394"/>
            <p14:sldId id="395"/>
            <p14:sldId id="319"/>
            <p14:sldId id="320"/>
            <p14:sldId id="396"/>
            <p14:sldId id="321"/>
            <p14:sldId id="322"/>
            <p14:sldId id="279"/>
            <p14:sldId id="326"/>
            <p14:sldId id="369"/>
            <p14:sldId id="371"/>
            <p14:sldId id="372"/>
            <p14:sldId id="370"/>
            <p14:sldId id="392"/>
            <p14:sldId id="336"/>
            <p14:sldId id="337"/>
            <p14:sldId id="338"/>
            <p14:sldId id="339"/>
            <p14:sldId id="344"/>
            <p14:sldId id="397"/>
            <p14:sldId id="398"/>
            <p14:sldId id="341"/>
            <p14:sldId id="375"/>
            <p14:sldId id="376"/>
            <p14:sldId id="377"/>
            <p14:sldId id="378"/>
            <p14:sldId id="379"/>
            <p14:sldId id="380"/>
            <p14:sldId id="381"/>
            <p14:sldId id="382"/>
            <p14:sldId id="383"/>
            <p14:sldId id="400"/>
            <p14:sldId id="346"/>
            <p14:sldId id="347"/>
            <p14:sldId id="356"/>
            <p14:sldId id="348"/>
            <p14:sldId id="384"/>
            <p14:sldId id="385"/>
            <p14:sldId id="386"/>
            <p14:sldId id="387"/>
            <p14:sldId id="388"/>
            <p14:sldId id="389"/>
            <p14:sldId id="401"/>
            <p14:sldId id="399"/>
            <p14:sldId id="3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348" autoAdjust="0"/>
  </p:normalViewPr>
  <p:slideViewPr>
    <p:cSldViewPr snapToGrid="0">
      <p:cViewPr varScale="1">
        <p:scale>
          <a:sx n="51" d="100"/>
          <a:sy n="51" d="100"/>
        </p:scale>
        <p:origin x="122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BB58B-CE57-48E0-88FE-8612E0F25903}" type="datetimeFigureOut">
              <a:rPr lang="en-US" smtClean="0"/>
              <a:t>5/16/2021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F1FF-6BCB-42F7-B43A-DF311958242D}" type="slidenum">
              <a:rPr lang="en-US" smtClean="0"/>
              <a:t>‹#›</a:t>
            </a:fld>
            <a:endParaRPr lang="en-US"/>
          </a:p>
        </p:txBody>
      </p:sp>
    </p:spTree>
    <p:extLst>
      <p:ext uri="{BB962C8B-B14F-4D97-AF65-F5344CB8AC3E}">
        <p14:creationId xmlns:p14="http://schemas.microsoft.com/office/powerpoint/2010/main" val="3805860271"/>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52</a:t>
            </a:fld>
            <a:endParaRPr lang="en-US"/>
          </a:p>
        </p:txBody>
      </p:sp>
    </p:spTree>
    <p:extLst>
      <p:ext uri="{BB962C8B-B14F-4D97-AF65-F5344CB8AC3E}">
        <p14:creationId xmlns:p14="http://schemas.microsoft.com/office/powerpoint/2010/main" val="155301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55</a:t>
            </a:fld>
            <a:endParaRPr lang="en-US"/>
          </a:p>
        </p:txBody>
      </p:sp>
    </p:spTree>
    <p:extLst>
      <p:ext uri="{BB962C8B-B14F-4D97-AF65-F5344CB8AC3E}">
        <p14:creationId xmlns:p14="http://schemas.microsoft.com/office/powerpoint/2010/main" val="54130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58</a:t>
            </a:fld>
            <a:endParaRPr lang="en-US"/>
          </a:p>
        </p:txBody>
      </p:sp>
    </p:spTree>
    <p:extLst>
      <p:ext uri="{BB962C8B-B14F-4D97-AF65-F5344CB8AC3E}">
        <p14:creationId xmlns:p14="http://schemas.microsoft.com/office/powerpoint/2010/main" val="121103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59</a:t>
            </a:fld>
            <a:endParaRPr lang="en-US"/>
          </a:p>
        </p:txBody>
      </p:sp>
    </p:spTree>
    <p:extLst>
      <p:ext uri="{BB962C8B-B14F-4D97-AF65-F5344CB8AC3E}">
        <p14:creationId xmlns:p14="http://schemas.microsoft.com/office/powerpoint/2010/main" val="33448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0501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159332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9796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59807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79734-E20B-4D93-B8A9-F7027A5E7797}"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58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79734-E20B-4D93-B8A9-F7027A5E7797}"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23563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79734-E20B-4D93-B8A9-F7027A5E7797}" type="datetimeFigureOut">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3492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79734-E20B-4D93-B8A9-F7027A5E7797}"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41051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79734-E20B-4D93-B8A9-F7027A5E7797}" type="datetimeFigureOut">
              <a:rPr lang="en-US" smtClean="0"/>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96366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664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86900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79734-E20B-4D93-B8A9-F7027A5E7797}" type="datetimeFigureOut">
              <a:rPr lang="en-US" smtClean="0"/>
              <a:t>5/16/2021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FFE0-B956-4972-A204-41C5B71642D0}" type="slidenum">
              <a:rPr lang="en-US" smtClean="0"/>
              <a:t>‹#›</a:t>
            </a:fld>
            <a:endParaRPr lang="en-US"/>
          </a:p>
        </p:txBody>
      </p:sp>
    </p:spTree>
    <p:extLst>
      <p:ext uri="{BB962C8B-B14F-4D97-AF65-F5344CB8AC3E}">
        <p14:creationId xmlns:p14="http://schemas.microsoft.com/office/powerpoint/2010/main" val="292151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DE7-E741-47AD-BD51-4C8BFCEFCA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F85A7C-230D-4E3D-8940-70E0B3FB8A76}"/>
              </a:ext>
            </a:extLst>
          </p:cNvPr>
          <p:cNvSpPr>
            <a:spLocks noGrp="1"/>
          </p:cNvSpPr>
          <p:nvPr>
            <p:ph type="subTitle" idx="1"/>
          </p:nvPr>
        </p:nvSpPr>
        <p:spPr/>
        <p:txBody>
          <a:bodyPr/>
          <a:lstStyle/>
          <a:p>
            <a:endParaRPr lang="en-US"/>
          </a:p>
        </p:txBody>
      </p:sp>
      <p:pic>
        <p:nvPicPr>
          <p:cNvPr id="5" name="Picture 4" descr="A picture containing text, wall, indoor, tiled&#10;&#10;Description automatically generated">
            <a:extLst>
              <a:ext uri="{FF2B5EF4-FFF2-40B4-BE49-F238E27FC236}">
                <a16:creationId xmlns:a16="http://schemas.microsoft.com/office/drawing/2014/main" id="{7EDD3930-C662-4E8A-8F5E-B0994DBA4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6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And though this world with devils filled</a:t>
            </a:r>
          </a:p>
          <a:p>
            <a:pPr algn="ctr"/>
            <a:r>
              <a:rPr lang="en-US" sz="7200" b="0" i="0" dirty="0">
                <a:solidFill>
                  <a:srgbClr val="000000"/>
                </a:solidFill>
                <a:effectLst/>
                <a:latin typeface="Raleway"/>
              </a:rPr>
              <a:t>should threaten to undo us</a:t>
            </a:r>
            <a:br>
              <a:rPr lang="en-US" sz="7200" dirty="0"/>
            </a:br>
            <a:r>
              <a:rPr lang="en-US" sz="7200" b="0" i="0" dirty="0">
                <a:solidFill>
                  <a:srgbClr val="000000"/>
                </a:solidFill>
                <a:effectLst/>
                <a:latin typeface="Raleway"/>
              </a:rPr>
              <a:t>We will not fear, for God hath willed, His truth to triumph through us</a:t>
            </a:r>
            <a:endParaRPr lang="en-US" sz="7200" dirty="0">
              <a:cs typeface="Calibri"/>
            </a:endParaRPr>
          </a:p>
        </p:txBody>
      </p:sp>
    </p:spTree>
    <p:extLst>
      <p:ext uri="{BB962C8B-B14F-4D97-AF65-F5344CB8AC3E}">
        <p14:creationId xmlns:p14="http://schemas.microsoft.com/office/powerpoint/2010/main" val="338559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52077" y="-959"/>
            <a:ext cx="1224663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The Prince of Darkness grim, we tremble not for him</a:t>
            </a:r>
            <a:br>
              <a:rPr lang="en-US" sz="7200" dirty="0"/>
            </a:br>
            <a:r>
              <a:rPr lang="en-US" sz="7200" b="0" i="0" dirty="0">
                <a:solidFill>
                  <a:srgbClr val="000000"/>
                </a:solidFill>
                <a:effectLst/>
                <a:latin typeface="Raleway"/>
              </a:rPr>
              <a:t>His rage we can endure,</a:t>
            </a:r>
          </a:p>
          <a:p>
            <a:pPr algn="ctr"/>
            <a:r>
              <a:rPr lang="en-US" sz="7200" b="0" i="0" dirty="0">
                <a:solidFill>
                  <a:srgbClr val="000000"/>
                </a:solidFill>
                <a:effectLst/>
                <a:latin typeface="Raleway"/>
              </a:rPr>
              <a:t>for lo, his doom is sure</a:t>
            </a:r>
            <a:br>
              <a:rPr lang="en-US" sz="7200" dirty="0"/>
            </a:br>
            <a:r>
              <a:rPr lang="en-US" sz="7200" b="0" i="0" dirty="0">
                <a:solidFill>
                  <a:srgbClr val="000000"/>
                </a:solidFill>
                <a:effectLst/>
                <a:latin typeface="Raleway"/>
              </a:rPr>
              <a:t>One little word shall fell him</a:t>
            </a:r>
            <a:endParaRPr lang="en-US" sz="7200" dirty="0">
              <a:cs typeface="Calibri"/>
            </a:endParaRPr>
          </a:p>
        </p:txBody>
      </p:sp>
    </p:spTree>
    <p:extLst>
      <p:ext uri="{BB962C8B-B14F-4D97-AF65-F5344CB8AC3E}">
        <p14:creationId xmlns:p14="http://schemas.microsoft.com/office/powerpoint/2010/main" val="39978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That word above all earthly </a:t>
            </a:r>
            <a:r>
              <a:rPr lang="en-US" sz="7200" b="0" i="0" dirty="0" err="1">
                <a:solidFill>
                  <a:srgbClr val="000000"/>
                </a:solidFill>
                <a:effectLst/>
                <a:latin typeface="Raleway"/>
              </a:rPr>
              <a:t>pow’rs</a:t>
            </a:r>
            <a:r>
              <a:rPr lang="en-US" sz="7200" b="0" i="0" dirty="0">
                <a:solidFill>
                  <a:srgbClr val="000000"/>
                </a:solidFill>
                <a:effectLst/>
                <a:latin typeface="Raleway"/>
              </a:rPr>
              <a:t>,</a:t>
            </a:r>
          </a:p>
          <a:p>
            <a:pPr algn="ctr"/>
            <a:r>
              <a:rPr lang="en-US" sz="7200" b="0" i="0" dirty="0">
                <a:solidFill>
                  <a:srgbClr val="000000"/>
                </a:solidFill>
                <a:effectLst/>
                <a:latin typeface="Raleway"/>
              </a:rPr>
              <a:t>no thanks to them, </a:t>
            </a:r>
            <a:r>
              <a:rPr lang="en-US" sz="7200" b="0" i="0" dirty="0" err="1">
                <a:solidFill>
                  <a:srgbClr val="000000"/>
                </a:solidFill>
                <a:effectLst/>
                <a:latin typeface="Raleway"/>
              </a:rPr>
              <a:t>abideth</a:t>
            </a:r>
            <a:br>
              <a:rPr lang="en-US" sz="7200" dirty="0"/>
            </a:br>
            <a:r>
              <a:rPr lang="en-US" sz="7200" b="0" i="0" dirty="0">
                <a:solidFill>
                  <a:srgbClr val="000000"/>
                </a:solidFill>
                <a:effectLst/>
                <a:latin typeface="Raleway"/>
              </a:rPr>
              <a:t>The Spirit and the gifts are ours through Him who with us </a:t>
            </a:r>
            <a:r>
              <a:rPr lang="en-US" sz="7200" b="0" i="0" dirty="0" err="1">
                <a:solidFill>
                  <a:srgbClr val="000000"/>
                </a:solidFill>
                <a:effectLst/>
                <a:latin typeface="Raleway"/>
              </a:rPr>
              <a:t>sideth</a:t>
            </a:r>
            <a:endParaRPr lang="en-US" sz="7200" dirty="0">
              <a:cs typeface="Calibri"/>
            </a:endParaRPr>
          </a:p>
        </p:txBody>
      </p:sp>
    </p:spTree>
    <p:extLst>
      <p:ext uri="{BB962C8B-B14F-4D97-AF65-F5344CB8AC3E}">
        <p14:creationId xmlns:p14="http://schemas.microsoft.com/office/powerpoint/2010/main" val="183837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52077" y="-959"/>
            <a:ext cx="1224663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Let goods and kindred go, this mortal life also</a:t>
            </a:r>
            <a:br>
              <a:rPr lang="en-US" sz="7200" dirty="0"/>
            </a:br>
            <a:r>
              <a:rPr lang="en-US" sz="7200" b="0" i="0" dirty="0">
                <a:solidFill>
                  <a:srgbClr val="000000"/>
                </a:solidFill>
                <a:effectLst/>
                <a:latin typeface="Raleway"/>
              </a:rPr>
              <a:t>The body they may kill; God’s truth </a:t>
            </a:r>
            <a:r>
              <a:rPr lang="en-US" sz="7200" b="0" i="0" dirty="0" err="1">
                <a:solidFill>
                  <a:srgbClr val="000000"/>
                </a:solidFill>
                <a:effectLst/>
                <a:latin typeface="Raleway"/>
              </a:rPr>
              <a:t>abideth</a:t>
            </a:r>
            <a:r>
              <a:rPr lang="en-US" sz="7200" b="0" i="0" dirty="0">
                <a:solidFill>
                  <a:srgbClr val="000000"/>
                </a:solidFill>
                <a:effectLst/>
                <a:latin typeface="Raleway"/>
              </a:rPr>
              <a:t> still</a:t>
            </a:r>
            <a:br>
              <a:rPr lang="en-US" sz="7200" dirty="0"/>
            </a:br>
            <a:r>
              <a:rPr lang="en-US" sz="7200" b="0" i="0" dirty="0">
                <a:solidFill>
                  <a:srgbClr val="000000"/>
                </a:solidFill>
                <a:effectLst/>
                <a:latin typeface="Raleway"/>
              </a:rPr>
              <a:t>His kingdom is forever</a:t>
            </a:r>
            <a:endParaRPr lang="en-US" sz="7200" dirty="0">
              <a:cs typeface="Calibri"/>
            </a:endParaRPr>
          </a:p>
        </p:txBody>
      </p:sp>
    </p:spTree>
    <p:extLst>
      <p:ext uri="{BB962C8B-B14F-4D97-AF65-F5344CB8AC3E}">
        <p14:creationId xmlns:p14="http://schemas.microsoft.com/office/powerpoint/2010/main" val="174211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52077" y="-959"/>
            <a:ext cx="1224663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7200" b="0" i="0" dirty="0">
              <a:solidFill>
                <a:srgbClr val="000000"/>
              </a:solidFill>
              <a:effectLst/>
              <a:latin typeface="Raleway"/>
            </a:endParaRPr>
          </a:p>
          <a:p>
            <a:pPr algn="ctr"/>
            <a:r>
              <a:rPr lang="en-US" sz="7200" b="0" i="0" dirty="0">
                <a:solidFill>
                  <a:srgbClr val="000000"/>
                </a:solidFill>
                <a:effectLst/>
                <a:latin typeface="Raleway"/>
              </a:rPr>
              <a:t>His kingdom is forever</a:t>
            </a:r>
          </a:p>
          <a:p>
            <a:pPr algn="ctr"/>
            <a:r>
              <a:rPr lang="en-US" sz="7200" b="0" i="0" dirty="0">
                <a:solidFill>
                  <a:srgbClr val="000000"/>
                </a:solidFill>
                <a:effectLst/>
                <a:latin typeface="Raleway"/>
              </a:rPr>
              <a:t>His kingdom is forever</a:t>
            </a:r>
            <a:endParaRPr lang="en-US" sz="7200" dirty="0">
              <a:cs typeface="Calibri"/>
            </a:endParaRPr>
          </a:p>
          <a:p>
            <a:pPr algn="ctr"/>
            <a:endParaRPr lang="en-US" sz="7200" dirty="0">
              <a:cs typeface="Calibri"/>
            </a:endParaRPr>
          </a:p>
        </p:txBody>
      </p:sp>
    </p:spTree>
    <p:extLst>
      <p:ext uri="{BB962C8B-B14F-4D97-AF65-F5344CB8AC3E}">
        <p14:creationId xmlns:p14="http://schemas.microsoft.com/office/powerpoint/2010/main" val="332710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Mellony </a:t>
            </a:r>
            <a:br>
              <a:rPr lang="en-US" sz="5400" dirty="0">
                <a:cs typeface="Calibri"/>
              </a:rPr>
            </a:br>
            <a:r>
              <a:rPr lang="en-US" sz="5400" dirty="0">
                <a:solidFill>
                  <a:schemeClr val="bg1"/>
                </a:solidFill>
                <a:cs typeface="Calibri"/>
              </a:rPr>
              <a:t>Deuel </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575542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1000" dirty="0">
                <a:latin typeface="Calibri Light"/>
                <a:cs typeface="Calibri Light"/>
              </a:rPr>
              <a:t>​</a:t>
            </a:r>
            <a:endParaRPr lang="en-US" sz="1000" dirty="0">
              <a:latin typeface="Calibri" panose="020F0502020204030204"/>
              <a:cs typeface="Calibri" panose="020F0502020204030204"/>
            </a:endParaRPr>
          </a:p>
          <a:p>
            <a:r>
              <a:rPr lang="en-US" sz="6000" dirty="0">
                <a:ea typeface="+mn-lt"/>
                <a:cs typeface="+mn-lt"/>
              </a:rPr>
              <a:t>Faithful loving God, be with us now. We have gathered to bring you our thanks and praise. We have come to learn your ways of love. </a:t>
            </a:r>
            <a:endParaRPr lang="en-US" sz="1000" dirty="0">
              <a:cs typeface="Calibri"/>
            </a:endParaRPr>
          </a:p>
        </p:txBody>
      </p:sp>
    </p:spTree>
    <p:extLst>
      <p:ext uri="{BB962C8B-B14F-4D97-AF65-F5344CB8AC3E}">
        <p14:creationId xmlns:p14="http://schemas.microsoft.com/office/powerpoint/2010/main" val="6143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Mellony </a:t>
            </a:r>
            <a:br>
              <a:rPr lang="en-US" sz="5400" dirty="0">
                <a:cs typeface="Calibri"/>
              </a:rPr>
            </a:br>
            <a:r>
              <a:rPr lang="en-US" sz="5400" dirty="0">
                <a:solidFill>
                  <a:schemeClr val="bg1"/>
                </a:solidFill>
                <a:cs typeface="Calibri"/>
              </a:rPr>
              <a:t>Deuel </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84786" y="311449"/>
            <a:ext cx="7407214" cy="375487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You have called us to keep your commandments and to love as you love. </a:t>
            </a:r>
            <a:endParaRPr lang="en-US" sz="2800" dirty="0">
              <a:cs typeface="Calibri"/>
            </a:endParaRPr>
          </a:p>
        </p:txBody>
      </p:sp>
    </p:spTree>
    <p:extLst>
      <p:ext uri="{BB962C8B-B14F-4D97-AF65-F5344CB8AC3E}">
        <p14:creationId xmlns:p14="http://schemas.microsoft.com/office/powerpoint/2010/main" val="46078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Mellony </a:t>
            </a:r>
            <a:br>
              <a:rPr lang="en-US" sz="5400" dirty="0">
                <a:cs typeface="Calibri"/>
              </a:rPr>
            </a:br>
            <a:r>
              <a:rPr lang="en-US" sz="5400" dirty="0">
                <a:solidFill>
                  <a:schemeClr val="bg1"/>
                </a:solidFill>
                <a:cs typeface="Calibri"/>
              </a:rPr>
              <a:t>Deuel </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84786" y="311449"/>
            <a:ext cx="7407214" cy="560153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Faithful, loving God, help us remember that our words and actions matter in this world. Guide us to witness to</a:t>
            </a:r>
          </a:p>
          <a:p>
            <a:r>
              <a:rPr lang="en-US" sz="6000" dirty="0">
                <a:ea typeface="+mn-lt"/>
                <a:cs typeface="+mn-lt"/>
              </a:rPr>
              <a:t>your ways. </a:t>
            </a:r>
            <a:endParaRPr lang="en-US" sz="2800" dirty="0">
              <a:cs typeface="Calibri"/>
            </a:endParaRPr>
          </a:p>
        </p:txBody>
      </p:sp>
    </p:spTree>
    <p:extLst>
      <p:ext uri="{BB962C8B-B14F-4D97-AF65-F5344CB8AC3E}">
        <p14:creationId xmlns:p14="http://schemas.microsoft.com/office/powerpoint/2010/main" val="405466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Mellony </a:t>
            </a:r>
            <a:br>
              <a:rPr lang="en-US" sz="5400" dirty="0">
                <a:cs typeface="Calibri"/>
              </a:rPr>
            </a:br>
            <a:r>
              <a:rPr lang="en-US" sz="5400" dirty="0">
                <a:solidFill>
                  <a:schemeClr val="bg1"/>
                </a:solidFill>
                <a:cs typeface="Calibri"/>
              </a:rPr>
              <a:t>Deuel </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84786" y="311449"/>
            <a:ext cx="7407214"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Lead us to be instruments of your love. With all that we say and do, may our lives resound with songs of joy to you! AMEN</a:t>
            </a:r>
            <a:r>
              <a:rPr lang="en-US" sz="2800" dirty="0">
                <a:solidFill>
                  <a:srgbClr val="FFFFFF"/>
                </a:solidFill>
                <a:latin typeface="Calibri Light"/>
              </a:rPr>
              <a:t>    Praise Him." </a:t>
            </a:r>
            <a:endParaRPr lang="en-US" sz="2800" dirty="0">
              <a:cs typeface="Calibri"/>
            </a:endParaRPr>
          </a:p>
          <a:p>
            <a:r>
              <a:rPr lang="en-US" sz="6000" dirty="0">
                <a:ea typeface="+mn-lt"/>
                <a:cs typeface="+mn-lt"/>
              </a:rPr>
              <a:t> </a:t>
            </a:r>
            <a:endParaRPr lang="en-US" sz="2800" dirty="0">
              <a:cs typeface="Calibri"/>
            </a:endParaRPr>
          </a:p>
        </p:txBody>
      </p:sp>
    </p:spTree>
    <p:extLst>
      <p:ext uri="{BB962C8B-B14F-4D97-AF65-F5344CB8AC3E}">
        <p14:creationId xmlns:p14="http://schemas.microsoft.com/office/powerpoint/2010/main" val="130321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5">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Gloria Patri</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534761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Glory be to the Father,</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And to the Son, and to the Holy Ghost:</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As it was in the beginning,</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is now and Ever shall be: world without end.</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Amen.  Amen</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85972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742950" y="599178"/>
            <a:ext cx="3476625" cy="510629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a:solidFill>
                  <a:srgbClr val="FFFFFF"/>
                </a:solidFill>
              </a:rPr>
            </a:br>
            <a:br>
              <a:rPr lang="en-US" sz="3734"/>
            </a:br>
            <a:r>
              <a:rPr lang="en-US" sz="3734" kern="1200">
                <a:solidFill>
                  <a:srgbClr val="FFFFFF"/>
                </a:solidFill>
                <a:latin typeface="+mj-lt"/>
                <a:ea typeface="+mj-ea"/>
                <a:cs typeface="+mj-cs"/>
              </a:rPr>
              <a:t>Welcome To First Christian Church </a:t>
            </a:r>
            <a:br>
              <a:rPr lang="en-US" sz="3734" kern="1200"/>
            </a:br>
            <a:r>
              <a:rPr lang="en-US" sz="3734" kern="1200">
                <a:solidFill>
                  <a:srgbClr val="FFFFFF"/>
                </a:solidFill>
                <a:latin typeface="+mj-lt"/>
                <a:ea typeface="+mj-ea"/>
                <a:cs typeface="+mj-cs"/>
              </a:rPr>
              <a:t>May 16</a:t>
            </a:r>
            <a:r>
              <a:rPr lang="en-US" sz="3734" baseline="30000">
                <a:solidFill>
                  <a:srgbClr val="FFFFFF"/>
                </a:solidFill>
                <a:latin typeface="+mj-lt"/>
                <a:ea typeface="+mj-ea"/>
                <a:cs typeface="+mj-cs"/>
              </a:rPr>
              <a:t>th</a:t>
            </a:r>
            <a:br>
              <a:rPr lang="en-US" sz="3734" kern="1200" baseline="30000"/>
            </a:br>
            <a:br>
              <a:rPr lang="en-US" sz="4800" kern="1200" baseline="30000"/>
            </a:br>
            <a:r>
              <a:rPr lang="en-US" sz="4800" kern="1200" baseline="30000">
                <a:solidFill>
                  <a:srgbClr val="FFFFFF"/>
                </a:solidFill>
                <a:latin typeface="+mj-lt"/>
                <a:ea typeface="+mj-ea"/>
                <a:cs typeface="+mj-cs"/>
              </a:rPr>
              <a:t>Dr. Doug Deuel</a:t>
            </a:r>
            <a:br>
              <a:rPr lang="en-US" sz="4800" kern="1200" baseline="30000"/>
            </a:br>
            <a:r>
              <a:rPr lang="en-US" sz="4800" kern="1200" baseline="30000">
                <a:solidFill>
                  <a:srgbClr val="FFFFFF"/>
                </a:solidFill>
                <a:latin typeface="+mj-lt"/>
                <a:ea typeface="+mj-ea"/>
                <a:cs typeface="+mj-cs"/>
              </a:rPr>
              <a:t>Lesser-Known Stories of the Bible</a:t>
            </a:r>
            <a:r>
              <a:rPr lang="en-US" sz="4800" baseline="30000">
                <a:solidFill>
                  <a:srgbClr val="FFFFFF"/>
                </a:solidFill>
                <a:latin typeface="+mj-lt"/>
                <a:ea typeface="+mj-ea"/>
                <a:cs typeface="+mj-cs"/>
              </a:rPr>
              <a:t> 4:</a:t>
            </a:r>
            <a:br>
              <a:rPr lang="en-US" sz="4800" baseline="30000">
                <a:solidFill>
                  <a:srgbClr val="FFFFFF"/>
                </a:solidFill>
                <a:latin typeface="+mj-lt"/>
                <a:ea typeface="+mj-ea"/>
                <a:cs typeface="+mj-cs"/>
              </a:rPr>
            </a:br>
            <a:r>
              <a:rPr lang="en-US" sz="4800" kern="1200" baseline="30000">
                <a:solidFill>
                  <a:srgbClr val="FFFFFF"/>
                </a:solidFill>
                <a:latin typeface="+mj-lt"/>
                <a:ea typeface="+mj-ea"/>
                <a:cs typeface="+mj-cs"/>
              </a:rPr>
              <a:t>Naaman</a:t>
            </a:r>
            <a:br>
              <a:rPr lang="en-US" sz="3734" kern="1200"/>
            </a:br>
            <a:endParaRPr lang="en-US" sz="3734" kern="1200" dirty="0">
              <a:solidFill>
                <a:srgbClr val="FFFFFF"/>
              </a:solidFill>
              <a:latin typeface="+mj-lt"/>
              <a:ea typeface="+mj-ea"/>
              <a:cs typeface="+mj-cs"/>
            </a:endParaRPr>
          </a:p>
        </p:txBody>
      </p:sp>
      <p:pic>
        <p:nvPicPr>
          <p:cNvPr id="9" name="Content Placeholder 8" descr="A picture containing table, indoor, dining, furniture&#10;&#10;Description automatically generated">
            <a:extLst>
              <a:ext uri="{FF2B5EF4-FFF2-40B4-BE49-F238E27FC236}">
                <a16:creationId xmlns:a16="http://schemas.microsoft.com/office/drawing/2014/main" id="{590C351B-93AC-402C-882C-48C77D2DB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9" t="7596" r="1" b="6361"/>
          <a:stretch/>
        </p:blipFill>
        <p:spPr>
          <a:xfrm>
            <a:off x="4952540" y="693695"/>
            <a:ext cx="6754827" cy="5492929"/>
          </a:xfrm>
          <a:prstGeom prst="rect">
            <a:avLst/>
          </a:prstGeom>
        </p:spPr>
      </p:pic>
    </p:spTree>
    <p:extLst>
      <p:ext uri="{BB962C8B-B14F-4D97-AF65-F5344CB8AC3E}">
        <p14:creationId xmlns:p14="http://schemas.microsoft.com/office/powerpoint/2010/main" val="190205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CCFD-C43D-4D37-80EC-0B0D9EE8E988}"/>
              </a:ext>
            </a:extLst>
          </p:cNvPr>
          <p:cNvSpPr>
            <a:spLocks noGrp="1"/>
          </p:cNvSpPr>
          <p:nvPr>
            <p:ph type="title"/>
          </p:nvPr>
        </p:nvSpPr>
        <p:spPr/>
        <p:txBody>
          <a:bodyPr>
            <a:normAutofit/>
          </a:bodyPr>
          <a:lstStyle/>
          <a:p>
            <a:pPr algn="ctr"/>
            <a:r>
              <a:rPr lang="en-US" sz="8000" dirty="0"/>
              <a:t>Jessica Snyder</a:t>
            </a:r>
          </a:p>
        </p:txBody>
      </p:sp>
      <p:pic>
        <p:nvPicPr>
          <p:cNvPr id="1028" name="Picture 4" descr="Children's Message 4/29/20 &quot;Blessings in Disguise&quot; - YouTube">
            <a:extLst>
              <a:ext uri="{FF2B5EF4-FFF2-40B4-BE49-F238E27FC236}">
                <a16:creationId xmlns:a16="http://schemas.microsoft.com/office/drawing/2014/main" id="{6CD6F184-043F-4A89-8B5C-39E89DE81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163" y="1690689"/>
            <a:ext cx="7900987" cy="419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3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4FEBF3-3CE3-498D-9FA6-3895366DC4A5}"/>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defTabSz="914400"/>
            <a:r>
              <a:rPr lang="en-US" sz="8000" dirty="0">
                <a:solidFill>
                  <a:srgbClr val="FFFFFF"/>
                </a:solidFill>
              </a:rPr>
              <a:t>Experiential learning</a:t>
            </a:r>
          </a:p>
        </p:txBody>
      </p:sp>
      <p:sp>
        <p:nvSpPr>
          <p:cNvPr id="3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picture containing athletic game, sport, grass, tennis&#10;&#10;Description automatically generated">
            <a:extLst>
              <a:ext uri="{FF2B5EF4-FFF2-40B4-BE49-F238E27FC236}">
                <a16:creationId xmlns:a16="http://schemas.microsoft.com/office/drawing/2014/main" id="{B0858AA1-BE77-4628-B64B-043D80519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63189" cy="8242126"/>
          </a:xfrm>
          <a:prstGeom prst="rect">
            <a:avLst/>
          </a:prstGeom>
        </p:spPr>
      </p:pic>
      <p:sp>
        <p:nvSpPr>
          <p:cNvPr id="5" name="TextBox 4">
            <a:extLst>
              <a:ext uri="{FF2B5EF4-FFF2-40B4-BE49-F238E27FC236}">
                <a16:creationId xmlns:a16="http://schemas.microsoft.com/office/drawing/2014/main" id="{0E37E8E0-F4D8-4D75-9211-A1C8B464FB2F}"/>
              </a:ext>
            </a:extLst>
          </p:cNvPr>
          <p:cNvSpPr txBox="1"/>
          <p:nvPr/>
        </p:nvSpPr>
        <p:spPr>
          <a:xfrm>
            <a:off x="279913" y="650145"/>
            <a:ext cx="7288727" cy="5201424"/>
          </a:xfrm>
          <a:prstGeom prst="rect">
            <a:avLst/>
          </a:prstGeom>
          <a:noFill/>
        </p:spPr>
        <p:txBody>
          <a:bodyPr wrap="square" rtlCol="0">
            <a:spAutoFit/>
          </a:bodyPr>
          <a:lstStyle/>
          <a:p>
            <a:r>
              <a:rPr lang="en-US" sz="16600" dirty="0">
                <a:latin typeface="Helvetica Neue"/>
                <a:cs typeface="Aparajita" panose="020B0502040204020203" pitchFamily="18" charset="0"/>
              </a:rPr>
              <a:t>Grab</a:t>
            </a:r>
            <a:br>
              <a:rPr lang="en-US" sz="16600" dirty="0">
                <a:latin typeface="Helvetica Neue"/>
                <a:cs typeface="Aparajita" panose="020B0502040204020203" pitchFamily="18" charset="0"/>
              </a:rPr>
            </a:br>
            <a:r>
              <a:rPr lang="en-US" sz="16600" dirty="0">
                <a:latin typeface="Helvetica Neue"/>
                <a:cs typeface="Aparajita" panose="020B0502040204020203" pitchFamily="18" charset="0"/>
              </a:rPr>
              <a:t>   Ahold</a:t>
            </a:r>
          </a:p>
        </p:txBody>
      </p:sp>
    </p:spTree>
    <p:extLst>
      <p:ext uri="{BB962C8B-B14F-4D97-AF65-F5344CB8AC3E}">
        <p14:creationId xmlns:p14="http://schemas.microsoft.com/office/powerpoint/2010/main" val="393960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86317" cy="636431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Pastoral Prayer</a:t>
            </a:r>
            <a:br>
              <a:rPr lang="en-US" sz="7200" dirty="0">
                <a:solidFill>
                  <a:schemeClr val="bg1"/>
                </a:solidFill>
              </a:rPr>
            </a:br>
            <a:r>
              <a:rPr lang="en-US" sz="7200" dirty="0">
                <a:solidFill>
                  <a:schemeClr val="bg1"/>
                </a:solidFill>
              </a:rPr>
              <a:t>&amp;</a:t>
            </a:r>
            <a:br>
              <a:rPr lang="en-US" sz="7200" dirty="0">
                <a:solidFill>
                  <a:schemeClr val="bg1"/>
                </a:solidFill>
              </a:rPr>
            </a:br>
            <a:r>
              <a:rPr lang="en-US" sz="7200" dirty="0">
                <a:solidFill>
                  <a:schemeClr val="bg1"/>
                </a:solidFill>
              </a:rPr>
              <a:t>Prayers of</a:t>
            </a:r>
            <a:br>
              <a:rPr lang="en-US" sz="7200" dirty="0">
                <a:solidFill>
                  <a:schemeClr val="bg1"/>
                </a:solidFill>
              </a:rPr>
            </a:br>
            <a:r>
              <a:rPr lang="en-US" sz="7200" dirty="0">
                <a:solidFill>
                  <a:schemeClr val="bg1"/>
                </a:solidFill>
              </a:rPr>
              <a:t>the</a:t>
            </a:r>
            <a:br>
              <a:rPr lang="en-US" sz="7200" dirty="0">
                <a:solidFill>
                  <a:schemeClr val="bg1"/>
                </a:solidFill>
              </a:rPr>
            </a:br>
            <a:r>
              <a:rPr lang="en-US" sz="7200" dirty="0">
                <a:solidFill>
                  <a:schemeClr val="bg1"/>
                </a:solidFill>
              </a:rPr>
              <a:t>People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lvl="0" indent="0" rtl="0">
              <a:spcBef>
                <a:spcPts val="0"/>
              </a:spcBef>
              <a:spcAft>
                <a:spcPts val="0"/>
              </a:spcAft>
              <a:buClr>
                <a:schemeClr val="dk1"/>
              </a:buClr>
              <a:buSzPts val="5000"/>
              <a:buNone/>
            </a:pPr>
            <a:r>
              <a:rPr lang="en-US" sz="4800" dirty="0">
                <a:solidFill>
                  <a:schemeClr val="tx1"/>
                </a:solidFill>
                <a:latin typeface="Arabic Typesetting"/>
                <a:ea typeface="Arabic Typesetting"/>
                <a:cs typeface="Arabic Typesetting"/>
                <a:sym typeface="Arabic Typesetting"/>
              </a:rPr>
              <a:t>Our Father, who art in heaven, hallowed be your name. Thy kingdom come, Thy will be done, on earth as it is in heaven. Give us this day our daily bread, and forgive us our debts, as we forgive our debtors. Lead us not into temptation, but deliver us from evil, for thine is the kingdom, the power, and the glory, forever, Amen.</a:t>
            </a:r>
            <a:endParaRPr lang="en-US" sz="9600" dirty="0">
              <a:solidFill>
                <a:schemeClr val="tx1"/>
              </a:solidFill>
            </a:endParaRPr>
          </a:p>
          <a:p>
            <a:pPr marL="0" marR="0" algn="ctr">
              <a:spcBef>
                <a:spcPts val="0"/>
              </a:spcBef>
              <a:spcAft>
                <a:spcPts val="300"/>
              </a:spcAft>
            </a:pP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215400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50"/>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a:t>
            </a:r>
            <a:r>
              <a:rPr lang="en-US" sz="5334" kern="1200" baseline="30000" dirty="0">
                <a:solidFill>
                  <a:srgbClr val="FFFFFF"/>
                </a:solidFill>
                <a:cs typeface="Calibri Light"/>
              </a:rPr>
              <a:t>Communion</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a:solidFill>
                  <a:srgbClr val="FFFFFF"/>
                </a:solidFill>
                <a:cs typeface="Calibri Light"/>
              </a:rPr>
              <a:t>P902</a:t>
            </a:r>
            <a:br>
              <a:rPr lang="en-US" sz="5334" baseline="30000" dirty="0">
                <a:solidFill>
                  <a:srgbClr val="FFFFFF"/>
                </a:solidFill>
                <a:cs typeface="Calibri Light"/>
              </a:rPr>
            </a:br>
            <a:r>
              <a:rPr lang="en-US" sz="5334" baseline="30000" dirty="0">
                <a:solidFill>
                  <a:srgbClr val="FFFFFF"/>
                </a:solidFill>
                <a:cs typeface="Calibri Light"/>
              </a:rPr>
              <a:t> All Verses</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439844"/>
            <a:ext cx="7522809" cy="227754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dirty="0">
                <a:latin typeface="Calibri Light"/>
                <a:cs typeface="Calibri Light"/>
              </a:rPr>
              <a:t>Nothing but the Blood</a:t>
            </a:r>
            <a:endParaRPr lang="en-US" sz="7200" b="1" dirty="0">
              <a:cs typeface="Calibri"/>
            </a:endParaRPr>
          </a:p>
        </p:txBody>
      </p:sp>
    </p:spTree>
    <p:extLst>
      <p:ext uri="{BB962C8B-B14F-4D97-AF65-F5344CB8AC3E}">
        <p14:creationId xmlns:p14="http://schemas.microsoft.com/office/powerpoint/2010/main" val="284800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What can wash away my sin?</a:t>
            </a:r>
            <a:br>
              <a:rPr lang="en-US" sz="7200" dirty="0"/>
            </a:br>
            <a:r>
              <a:rPr lang="en-US" sz="7200" b="0" i="0" dirty="0">
                <a:solidFill>
                  <a:srgbClr val="000000"/>
                </a:solidFill>
                <a:effectLst/>
              </a:rPr>
              <a:t>Nothing but the blood of Jesus</a:t>
            </a:r>
            <a:br>
              <a:rPr lang="en-US" sz="7200" dirty="0"/>
            </a:br>
            <a:r>
              <a:rPr lang="en-US" sz="7200" b="0" i="0" dirty="0">
                <a:solidFill>
                  <a:srgbClr val="000000"/>
                </a:solidFill>
                <a:effectLst/>
              </a:rPr>
              <a:t>What can make me whole again?</a:t>
            </a:r>
            <a:br>
              <a:rPr lang="en-US" sz="7200" dirty="0"/>
            </a:br>
            <a:r>
              <a:rPr lang="en-US" sz="7200" b="0" i="0" dirty="0">
                <a:solidFill>
                  <a:srgbClr val="000000"/>
                </a:solidFill>
                <a:effectLst/>
              </a:rPr>
              <a:t>Nothing but the blood of Jesus.</a:t>
            </a:r>
            <a:endParaRPr lang="en-US" sz="7200" dirty="0"/>
          </a:p>
        </p:txBody>
      </p:sp>
    </p:spTree>
    <p:extLst>
      <p:ext uri="{BB962C8B-B14F-4D97-AF65-F5344CB8AC3E}">
        <p14:creationId xmlns:p14="http://schemas.microsoft.com/office/powerpoint/2010/main" val="259901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000000"/>
                </a:solidFill>
                <a:effectLst/>
              </a:rPr>
              <a:t>Oh! precious is the flow</a:t>
            </a:r>
            <a:br>
              <a:rPr lang="en-US" sz="7200" dirty="0"/>
            </a:br>
            <a:r>
              <a:rPr lang="en-US" sz="7200" b="0" i="0" dirty="0">
                <a:solidFill>
                  <a:srgbClr val="000000"/>
                </a:solidFill>
                <a:effectLst/>
              </a:rPr>
              <a:t>That makes me white as snow</a:t>
            </a:r>
            <a:br>
              <a:rPr lang="en-US" sz="7200" dirty="0"/>
            </a:br>
            <a:r>
              <a:rPr lang="en-US" sz="7200" b="0" i="0" dirty="0">
                <a:solidFill>
                  <a:srgbClr val="000000"/>
                </a:solidFill>
                <a:effectLst/>
              </a:rPr>
              <a:t>No other fount I know,</a:t>
            </a:r>
            <a:br>
              <a:rPr lang="en-US" sz="7200" dirty="0"/>
            </a:br>
            <a:r>
              <a:rPr lang="en-US" sz="7200" b="0" i="0" dirty="0">
                <a:solidFill>
                  <a:srgbClr val="000000"/>
                </a:solidFill>
                <a:effectLst/>
              </a:rPr>
              <a:t>Nothing but the blood of Jesus.</a:t>
            </a:r>
            <a:endParaRPr lang="en-US" sz="7200" dirty="0"/>
          </a:p>
        </p:txBody>
      </p:sp>
    </p:spTree>
    <p:extLst>
      <p:ext uri="{BB962C8B-B14F-4D97-AF65-F5344CB8AC3E}">
        <p14:creationId xmlns:p14="http://schemas.microsoft.com/office/powerpoint/2010/main" val="372780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l"/>
            <a:r>
              <a:rPr lang="en-US" sz="7200" b="0" i="0" dirty="0">
                <a:solidFill>
                  <a:srgbClr val="000000"/>
                </a:solidFill>
                <a:effectLst/>
              </a:rPr>
              <a:t>For my pardon, this I see,</a:t>
            </a:r>
            <a:br>
              <a:rPr lang="en-US" sz="7200" b="0" i="0" dirty="0">
                <a:solidFill>
                  <a:srgbClr val="000000"/>
                </a:solidFill>
                <a:effectLst/>
              </a:rPr>
            </a:br>
            <a:r>
              <a:rPr lang="en-US" sz="7200" b="0" i="0" dirty="0">
                <a:solidFill>
                  <a:srgbClr val="000000"/>
                </a:solidFill>
                <a:effectLst/>
              </a:rPr>
              <a:t>Nothing but the blood of Jesus</a:t>
            </a:r>
            <a:br>
              <a:rPr lang="en-US" sz="7200" b="0" i="0" dirty="0">
                <a:solidFill>
                  <a:srgbClr val="000000"/>
                </a:solidFill>
                <a:effectLst/>
              </a:rPr>
            </a:br>
            <a:r>
              <a:rPr lang="en-US" sz="7200" b="0" i="0" dirty="0">
                <a:solidFill>
                  <a:srgbClr val="000000"/>
                </a:solidFill>
                <a:effectLst/>
              </a:rPr>
              <a:t>For my cleansing this my plea,</a:t>
            </a:r>
            <a:br>
              <a:rPr lang="en-US" sz="7200" b="0" i="0" dirty="0">
                <a:solidFill>
                  <a:srgbClr val="000000"/>
                </a:solidFill>
                <a:effectLst/>
              </a:rPr>
            </a:br>
            <a:r>
              <a:rPr lang="en-US" sz="7200" b="0" i="0" dirty="0">
                <a:solidFill>
                  <a:srgbClr val="000000"/>
                </a:solidFill>
                <a:effectLst/>
              </a:rPr>
              <a:t>Nothing but the blood of Jesus.</a:t>
            </a:r>
          </a:p>
        </p:txBody>
      </p:sp>
    </p:spTree>
    <p:extLst>
      <p:ext uri="{BB962C8B-B14F-4D97-AF65-F5344CB8AC3E}">
        <p14:creationId xmlns:p14="http://schemas.microsoft.com/office/powerpoint/2010/main" val="41089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000000"/>
                </a:solidFill>
                <a:effectLst/>
              </a:rPr>
              <a:t>Oh! precious is the flow</a:t>
            </a:r>
            <a:br>
              <a:rPr lang="en-US" sz="7200" dirty="0"/>
            </a:br>
            <a:r>
              <a:rPr lang="en-US" sz="7200" b="0" i="0" dirty="0">
                <a:solidFill>
                  <a:srgbClr val="000000"/>
                </a:solidFill>
                <a:effectLst/>
              </a:rPr>
              <a:t>That makes me white as snow</a:t>
            </a:r>
            <a:br>
              <a:rPr lang="en-US" sz="7200" dirty="0"/>
            </a:br>
            <a:r>
              <a:rPr lang="en-US" sz="7200" b="0" i="0" dirty="0">
                <a:solidFill>
                  <a:srgbClr val="000000"/>
                </a:solidFill>
                <a:effectLst/>
              </a:rPr>
              <a:t>No other fount I know,</a:t>
            </a:r>
            <a:br>
              <a:rPr lang="en-US" sz="7200" dirty="0"/>
            </a:br>
            <a:r>
              <a:rPr lang="en-US" sz="7200" b="0" i="0" dirty="0">
                <a:solidFill>
                  <a:srgbClr val="000000"/>
                </a:solidFill>
                <a:effectLst/>
              </a:rPr>
              <a:t>Nothing but the blood of Jesus.</a:t>
            </a:r>
            <a:endParaRPr lang="en-US" sz="7200" dirty="0"/>
          </a:p>
        </p:txBody>
      </p:sp>
    </p:spTree>
    <p:extLst>
      <p:ext uri="{BB962C8B-B14F-4D97-AF65-F5344CB8AC3E}">
        <p14:creationId xmlns:p14="http://schemas.microsoft.com/office/powerpoint/2010/main" val="481737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l"/>
            <a:r>
              <a:rPr lang="en-US" sz="7200" b="0" i="0" dirty="0">
                <a:solidFill>
                  <a:srgbClr val="000000"/>
                </a:solidFill>
                <a:effectLst/>
              </a:rPr>
              <a:t>This is all my hope and peace,</a:t>
            </a:r>
            <a:br>
              <a:rPr lang="en-US" sz="7200" b="0" i="0" dirty="0">
                <a:solidFill>
                  <a:srgbClr val="000000"/>
                </a:solidFill>
                <a:effectLst/>
              </a:rPr>
            </a:br>
            <a:r>
              <a:rPr lang="en-US" sz="7200" b="0" i="0" dirty="0">
                <a:solidFill>
                  <a:srgbClr val="000000"/>
                </a:solidFill>
                <a:effectLst/>
              </a:rPr>
              <a:t>Nothing but the blood of Jesus</a:t>
            </a:r>
            <a:br>
              <a:rPr lang="en-US" sz="7200" b="0" i="0" dirty="0">
                <a:solidFill>
                  <a:srgbClr val="000000"/>
                </a:solidFill>
                <a:effectLst/>
              </a:rPr>
            </a:br>
            <a:r>
              <a:rPr lang="en-US" sz="7200" b="0" i="0" dirty="0">
                <a:solidFill>
                  <a:srgbClr val="000000"/>
                </a:solidFill>
                <a:effectLst/>
              </a:rPr>
              <a:t>This is all my righteousness,</a:t>
            </a:r>
            <a:br>
              <a:rPr lang="en-US" sz="7200" b="0" i="0" dirty="0">
                <a:solidFill>
                  <a:srgbClr val="000000"/>
                </a:solidFill>
                <a:effectLst/>
              </a:rPr>
            </a:br>
            <a:r>
              <a:rPr lang="en-US" sz="7200" b="0" i="0" dirty="0">
                <a:solidFill>
                  <a:srgbClr val="000000"/>
                </a:solidFill>
                <a:effectLst/>
              </a:rPr>
              <a:t>Nothing but the blood of Jesus.</a:t>
            </a:r>
          </a:p>
        </p:txBody>
      </p:sp>
    </p:spTree>
    <p:extLst>
      <p:ext uri="{BB962C8B-B14F-4D97-AF65-F5344CB8AC3E}">
        <p14:creationId xmlns:p14="http://schemas.microsoft.com/office/powerpoint/2010/main" val="257545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000000"/>
                </a:solidFill>
                <a:effectLst/>
              </a:rPr>
              <a:t>Oh! precious is the flow</a:t>
            </a:r>
            <a:br>
              <a:rPr lang="en-US" sz="7200" dirty="0"/>
            </a:br>
            <a:r>
              <a:rPr lang="en-US" sz="7200" b="0" i="0" dirty="0">
                <a:solidFill>
                  <a:srgbClr val="000000"/>
                </a:solidFill>
                <a:effectLst/>
              </a:rPr>
              <a:t>That makes me white as snow</a:t>
            </a:r>
            <a:br>
              <a:rPr lang="en-US" sz="7200" dirty="0"/>
            </a:br>
            <a:r>
              <a:rPr lang="en-US" sz="7200" b="0" i="0" dirty="0">
                <a:solidFill>
                  <a:srgbClr val="000000"/>
                </a:solidFill>
                <a:effectLst/>
              </a:rPr>
              <a:t>No other fount I know,</a:t>
            </a:r>
            <a:br>
              <a:rPr lang="en-US" sz="7200" dirty="0"/>
            </a:br>
            <a:r>
              <a:rPr lang="en-US" sz="7200" b="0" i="0" dirty="0">
                <a:solidFill>
                  <a:srgbClr val="000000"/>
                </a:solidFill>
                <a:effectLst/>
              </a:rPr>
              <a:t>Nothing but the blood of Jesus.</a:t>
            </a:r>
            <a:endParaRPr lang="en-US" sz="7200" dirty="0"/>
          </a:p>
        </p:txBody>
      </p:sp>
    </p:spTree>
    <p:extLst>
      <p:ext uri="{BB962C8B-B14F-4D97-AF65-F5344CB8AC3E}">
        <p14:creationId xmlns:p14="http://schemas.microsoft.com/office/powerpoint/2010/main" val="232162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742950" y="599178"/>
            <a:ext cx="3476625" cy="510629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00" dirty="0"/>
            </a:br>
            <a:br>
              <a:rPr lang="en-US" sz="3700" dirty="0"/>
            </a:br>
            <a:r>
              <a:rPr lang="en-US" sz="3700" kern="1200" dirty="0">
                <a:solidFill>
                  <a:srgbClr val="FFFFFF"/>
                </a:solidFill>
                <a:latin typeface="+mj-lt"/>
                <a:ea typeface="+mj-ea"/>
                <a:cs typeface="+mj-cs"/>
              </a:rPr>
              <a:t>Welcome To First Christian Church </a:t>
            </a:r>
            <a:br>
              <a:rPr lang="en-US" sz="3700" kern="1200" dirty="0"/>
            </a:br>
            <a:r>
              <a:rPr lang="en-US" sz="3700" kern="1200" dirty="0">
                <a:solidFill>
                  <a:srgbClr val="FFFFFF"/>
                </a:solidFill>
                <a:latin typeface="+mj-lt"/>
                <a:ea typeface="+mj-ea"/>
                <a:cs typeface="+mj-cs"/>
              </a:rPr>
              <a:t>May 16</a:t>
            </a:r>
            <a:r>
              <a:rPr lang="en-US" sz="3700" kern="1200" baseline="30000" dirty="0">
                <a:solidFill>
                  <a:srgbClr val="FFFFFF"/>
                </a:solidFill>
                <a:latin typeface="+mj-lt"/>
                <a:ea typeface="+mj-ea"/>
                <a:cs typeface="+mj-cs"/>
              </a:rPr>
              <a:t>th</a:t>
            </a:r>
            <a:br>
              <a:rPr lang="en-US" sz="3700" kern="1200" baseline="30000" dirty="0"/>
            </a:br>
            <a:br>
              <a:rPr lang="en-US" sz="4800" kern="1200" baseline="30000" dirty="0"/>
            </a:br>
            <a:r>
              <a:rPr lang="en-US" sz="4800" kern="1200" baseline="30000" dirty="0">
                <a:solidFill>
                  <a:srgbClr val="FFFFFF"/>
                </a:solidFill>
                <a:latin typeface="+mj-lt"/>
                <a:ea typeface="+mj-ea"/>
                <a:cs typeface="+mj-cs"/>
              </a:rPr>
              <a:t>Dr. Doug Deuel</a:t>
            </a:r>
            <a:br>
              <a:rPr lang="en-US" sz="4800" kern="1200" baseline="30000" dirty="0"/>
            </a:br>
            <a:r>
              <a:rPr lang="en-US" sz="4800" kern="1200" baseline="30000" dirty="0">
                <a:solidFill>
                  <a:srgbClr val="FFFFFF"/>
                </a:solidFill>
                <a:latin typeface="+mj-lt"/>
                <a:ea typeface="+mj-ea"/>
                <a:cs typeface="+mj-cs"/>
              </a:rPr>
              <a:t>Lesser-Known Stories of the Bible 4:</a:t>
            </a:r>
            <a:br>
              <a:rPr lang="en-US" sz="4800" kern="1200" baseline="30000" dirty="0">
                <a:solidFill>
                  <a:srgbClr val="FFFFFF"/>
                </a:solidFill>
                <a:latin typeface="+mj-lt"/>
                <a:ea typeface="+mj-ea"/>
                <a:cs typeface="+mj-cs"/>
              </a:rPr>
            </a:br>
            <a:r>
              <a:rPr lang="en-US" sz="4800" kern="1200" baseline="30000" dirty="0">
                <a:solidFill>
                  <a:srgbClr val="FFFFFF"/>
                </a:solidFill>
                <a:latin typeface="+mj-lt"/>
                <a:ea typeface="+mj-ea"/>
                <a:cs typeface="+mj-cs"/>
              </a:rPr>
              <a:t>Naaman</a:t>
            </a:r>
            <a:br>
              <a:rPr lang="en-US" sz="3700" kern="1200" dirty="0"/>
            </a:br>
            <a:endParaRPr lang="en-US" sz="3700" kern="1200" dirty="0">
              <a:solidFill>
                <a:srgbClr val="FFFFFF"/>
              </a:solidFill>
              <a:latin typeface="+mj-lt"/>
              <a:ea typeface="+mj-ea"/>
              <a:cs typeface="Calibri Light" panose="020F0302020204030204"/>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5654616" y="1164266"/>
            <a:ext cx="6188015" cy="4336961"/>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indent="0" algn="ctr">
              <a:buNone/>
            </a:pPr>
            <a:r>
              <a:rPr lang="en-US" sz="6000" dirty="0">
                <a:cs typeface="Calibri"/>
              </a:rPr>
              <a:t>GREETINGS</a:t>
            </a:r>
          </a:p>
          <a:p>
            <a:pPr marL="0" indent="0" algn="ctr">
              <a:buNone/>
            </a:pPr>
            <a:r>
              <a:rPr lang="en-US" sz="6000" dirty="0">
                <a:cs typeface="Calibri"/>
              </a:rPr>
              <a:t>&amp;</a:t>
            </a:r>
          </a:p>
          <a:p>
            <a:pPr marL="0" indent="0" algn="ctr">
              <a:buNone/>
            </a:pPr>
            <a:r>
              <a:rPr lang="en-US" sz="6000" dirty="0">
                <a:cs typeface="Calibri"/>
              </a:rPr>
              <a:t>ANNOUNCEMENTS</a:t>
            </a:r>
          </a:p>
          <a:p>
            <a:pPr marL="0" indent="0" algn="ctr">
              <a:buNone/>
            </a:pPr>
            <a:endParaRPr lang="en-US" sz="5334" dirty="0">
              <a:cs typeface="Calibri"/>
            </a:endParaRPr>
          </a:p>
        </p:txBody>
      </p:sp>
    </p:spTree>
    <p:extLst>
      <p:ext uri="{BB962C8B-B14F-4D97-AF65-F5344CB8AC3E}">
        <p14:creationId xmlns:p14="http://schemas.microsoft.com/office/powerpoint/2010/main" val="1316532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0C0A3-D365-4C46-8087-A5312404B6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0"/>
            <a:ext cx="13004798" cy="7315200"/>
          </a:xfrm>
          <a:prstGeom prst="rect">
            <a:avLst/>
          </a:prstGeom>
        </p:spPr>
      </p:pic>
      <p:sp>
        <p:nvSpPr>
          <p:cNvPr id="2" name="Title 1">
            <a:extLst>
              <a:ext uri="{FF2B5EF4-FFF2-40B4-BE49-F238E27FC236}">
                <a16:creationId xmlns:a16="http://schemas.microsoft.com/office/drawing/2014/main" id="{99AD05E8-2B49-4CEB-B361-E76AEFEB3816}"/>
              </a:ext>
            </a:extLst>
          </p:cNvPr>
          <p:cNvSpPr>
            <a:spLocks noGrp="1"/>
          </p:cNvSpPr>
          <p:nvPr>
            <p:ph type="title"/>
          </p:nvPr>
        </p:nvSpPr>
        <p:spPr>
          <a:xfrm>
            <a:off x="6601215" y="701457"/>
            <a:ext cx="5206419" cy="5124929"/>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5400" dirty="0">
                <a:solidFill>
                  <a:srgbClr val="262626"/>
                </a:solidFill>
              </a:rPr>
              <a:t>Invitation to the Table</a:t>
            </a:r>
          </a:p>
        </p:txBody>
      </p:sp>
      <p:sp>
        <p:nvSpPr>
          <p:cNvPr id="3" name="TextBox 2">
            <a:extLst>
              <a:ext uri="{FF2B5EF4-FFF2-40B4-BE49-F238E27FC236}">
                <a16:creationId xmlns:a16="http://schemas.microsoft.com/office/drawing/2014/main" id="{46F635D7-9F9D-4801-A572-E673EBCE3BCF}"/>
              </a:ext>
            </a:extLst>
          </p:cNvPr>
          <p:cNvSpPr txBox="1"/>
          <p:nvPr/>
        </p:nvSpPr>
        <p:spPr>
          <a:xfrm>
            <a:off x="61680" y="5942351"/>
            <a:ext cx="10648074" cy="1107996"/>
          </a:xfrm>
          <a:prstGeom prst="rect">
            <a:avLst/>
          </a:prstGeom>
          <a:noFill/>
        </p:spPr>
        <p:txBody>
          <a:bodyPr wrap="square" rtlCol="0">
            <a:spAutoFit/>
          </a:bodyPr>
          <a:lstStyle/>
          <a:p>
            <a:r>
              <a:rPr lang="en-US" sz="6600" dirty="0">
                <a:solidFill>
                  <a:schemeClr val="bg1"/>
                </a:solidFill>
              </a:rPr>
              <a:t>David Salmon &amp; Kathy Cox</a:t>
            </a:r>
          </a:p>
        </p:txBody>
      </p:sp>
    </p:spTree>
    <p:extLst>
      <p:ext uri="{BB962C8B-B14F-4D97-AF65-F5344CB8AC3E}">
        <p14:creationId xmlns:p14="http://schemas.microsoft.com/office/powerpoint/2010/main" val="174685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err="1">
                <a:solidFill>
                  <a:schemeClr val="bg1"/>
                </a:solidFill>
              </a:rPr>
              <a:t>Mellony</a:t>
            </a:r>
            <a:br>
              <a:rPr lang="en-US" sz="7200" dirty="0">
                <a:solidFill>
                  <a:schemeClr val="bg1"/>
                </a:solidFill>
              </a:rPr>
            </a:br>
            <a:r>
              <a:rPr lang="en-US" sz="7200" dirty="0">
                <a:solidFill>
                  <a:schemeClr val="bg1"/>
                </a:solidFill>
              </a:rPr>
              <a:t>Deuel</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85150" y="314865"/>
            <a:ext cx="7306849" cy="65248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“Our financial gifts enable us to do God’s work in this world. Our offerings enable</a:t>
            </a:r>
          </a:p>
          <a:p>
            <a:r>
              <a:rPr lang="en-US" sz="6000" dirty="0">
                <a:ea typeface="+mn-lt"/>
                <a:cs typeface="+mn-lt"/>
              </a:rPr>
              <a:t>us to love and bless our neighbors, both near and far away.</a:t>
            </a:r>
            <a:endParaRPr lang="en-US" sz="6000" dirty="0">
              <a:cs typeface="Calibri"/>
            </a:endParaRPr>
          </a:p>
        </p:txBody>
      </p:sp>
    </p:spTree>
    <p:extLst>
      <p:ext uri="{BB962C8B-B14F-4D97-AF65-F5344CB8AC3E}">
        <p14:creationId xmlns:p14="http://schemas.microsoft.com/office/powerpoint/2010/main" val="349969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err="1">
                <a:solidFill>
                  <a:schemeClr val="bg1"/>
                </a:solidFill>
              </a:rPr>
              <a:t>Mellony</a:t>
            </a:r>
            <a:br>
              <a:rPr lang="en-US" sz="7200" dirty="0">
                <a:solidFill>
                  <a:schemeClr val="bg1"/>
                </a:solidFill>
              </a:rPr>
            </a:br>
            <a:r>
              <a:rPr lang="en-US" sz="7200" dirty="0">
                <a:solidFill>
                  <a:schemeClr val="bg1"/>
                </a:solidFill>
              </a:rPr>
              <a:t>Deuel</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467820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Financial gifts reflect</a:t>
            </a:r>
          </a:p>
          <a:p>
            <a:r>
              <a:rPr lang="en-US" sz="6000" dirty="0">
                <a:ea typeface="+mn-lt"/>
                <a:cs typeface="+mn-lt"/>
              </a:rPr>
              <a:t>faith and commitment. As God has blessed us so generously, let us be generous with God!</a:t>
            </a:r>
            <a:endParaRPr lang="en-US" sz="6000" dirty="0">
              <a:cs typeface="Calibri"/>
            </a:endParaRPr>
          </a:p>
        </p:txBody>
      </p:sp>
    </p:spTree>
    <p:extLst>
      <p:ext uri="{BB962C8B-B14F-4D97-AF65-F5344CB8AC3E}">
        <p14:creationId xmlns:p14="http://schemas.microsoft.com/office/powerpoint/2010/main" val="3320370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4294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Doxology</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05435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rtl="0">
              <a:lnSpc>
                <a:spcPct val="150000"/>
              </a:lnSpc>
              <a:spcBef>
                <a:spcPts val="0"/>
              </a:spcBef>
              <a:spcAft>
                <a:spcPts val="0"/>
              </a:spcAft>
              <a:buNone/>
            </a:pPr>
            <a:r>
              <a:rPr lang="en-US" sz="4400" b="0" i="0" u="none" strike="noStrike" cap="none" dirty="0">
                <a:solidFill>
                  <a:schemeClr val="dk1"/>
                </a:solidFill>
                <a:latin typeface="Book Antiqua"/>
                <a:ea typeface="Book Antiqua"/>
                <a:cs typeface="Book Antiqua"/>
                <a:sym typeface="Book Antiqua"/>
              </a:rPr>
              <a:t>Praise God, from whom all blessings flow; Praise Him, all Creatures here below; Praise Him above, ye </a:t>
            </a:r>
            <a:r>
              <a:rPr lang="en-US" sz="4400" b="0" i="0" u="none" strike="noStrike" cap="none" dirty="0" err="1">
                <a:solidFill>
                  <a:schemeClr val="dk1"/>
                </a:solidFill>
                <a:latin typeface="Book Antiqua"/>
                <a:ea typeface="Book Antiqua"/>
                <a:cs typeface="Book Antiqua"/>
                <a:sym typeface="Book Antiqua"/>
              </a:rPr>
              <a:t>heav’nly</a:t>
            </a:r>
            <a:r>
              <a:rPr lang="en-US" sz="4400" b="0" i="0" u="none" strike="noStrike" cap="none" dirty="0">
                <a:solidFill>
                  <a:schemeClr val="dk1"/>
                </a:solidFill>
                <a:latin typeface="Book Antiqua"/>
                <a:ea typeface="Book Antiqua"/>
                <a:cs typeface="Book Antiqua"/>
                <a:sym typeface="Book Antiqua"/>
              </a:rPr>
              <a:t> host; Praise Father, Son, and Holy Ghost!</a:t>
            </a:r>
            <a:endParaRPr lang="en-US" sz="4400" dirty="0"/>
          </a:p>
        </p:txBody>
      </p:sp>
    </p:spTree>
    <p:extLst>
      <p:ext uri="{BB962C8B-B14F-4D97-AF65-F5344CB8AC3E}">
        <p14:creationId xmlns:p14="http://schemas.microsoft.com/office/powerpoint/2010/main" val="2364900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err="1">
                <a:solidFill>
                  <a:schemeClr val="bg1"/>
                </a:solidFill>
              </a:rPr>
              <a:t>Mellony</a:t>
            </a:r>
            <a:br>
              <a:rPr lang="en-US" sz="7200" dirty="0">
                <a:solidFill>
                  <a:schemeClr val="bg1"/>
                </a:solidFill>
              </a:rPr>
            </a:br>
            <a:r>
              <a:rPr lang="en-US" sz="7200" dirty="0">
                <a:solidFill>
                  <a:schemeClr val="bg1"/>
                </a:solidFill>
              </a:rPr>
              <a:t>Deuel</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436042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Gracious and generous God, You call us to love one another.</a:t>
            </a:r>
          </a:p>
        </p:txBody>
      </p:sp>
    </p:spTree>
    <p:extLst>
      <p:ext uri="{BB962C8B-B14F-4D97-AF65-F5344CB8AC3E}">
        <p14:creationId xmlns:p14="http://schemas.microsoft.com/office/powerpoint/2010/main" val="270834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Mellony Deuel</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2 Kings 5:1-3</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8785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5 Naaman, commander of the army of the king of Aram, was a great man and in high favor with his master, because by him the LORD had given victory to Aram. </a:t>
            </a:r>
            <a:endParaRPr lang="en-US" sz="5400" dirty="0">
              <a:cs typeface="Calibri"/>
            </a:endParaRPr>
          </a:p>
        </p:txBody>
      </p:sp>
    </p:spTree>
    <p:extLst>
      <p:ext uri="{BB962C8B-B14F-4D97-AF65-F5344CB8AC3E}">
        <p14:creationId xmlns:p14="http://schemas.microsoft.com/office/powerpoint/2010/main" val="1643379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Mellony Deuel</a:t>
            </a: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2 Kings 5:1-3</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The man, though a mighty warrior, suffered from leprosy. 2  Now the Arameans on one of their</a:t>
            </a:r>
          </a:p>
          <a:p>
            <a:r>
              <a:rPr lang="en-US" sz="5400" dirty="0">
                <a:latin typeface="Calibri Light"/>
                <a:cs typeface="Calibri Light"/>
              </a:rPr>
              <a:t>raids had taken a young girl captive from the land of Israel, and she served Naaman’s wife.</a:t>
            </a:r>
            <a:endParaRPr lang="en-US" sz="5400" dirty="0">
              <a:cs typeface="Calibri"/>
            </a:endParaRPr>
          </a:p>
        </p:txBody>
      </p:sp>
    </p:spTree>
    <p:extLst>
      <p:ext uri="{BB962C8B-B14F-4D97-AF65-F5344CB8AC3E}">
        <p14:creationId xmlns:p14="http://schemas.microsoft.com/office/powerpoint/2010/main" val="2057446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Mellony Deuel</a:t>
            </a: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2 Kings 5:1-3</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04753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  3  She said to her mistress, “If only my lord were with the prophet who is in Samaria! He would cure him of his leprosy.”</a:t>
            </a:r>
            <a:endParaRPr lang="en-US" sz="5400" dirty="0">
              <a:cs typeface="Calibri"/>
            </a:endParaRPr>
          </a:p>
        </p:txBody>
      </p:sp>
    </p:spTree>
    <p:extLst>
      <p:ext uri="{BB962C8B-B14F-4D97-AF65-F5344CB8AC3E}">
        <p14:creationId xmlns:p14="http://schemas.microsoft.com/office/powerpoint/2010/main" val="340132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Special Music</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537972"/>
            <a:ext cx="7522809" cy="370870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t>
            </a:r>
            <a:r>
              <a:rPr lang="en-US" sz="8000" dirty="0">
                <a:latin typeface="Calibri"/>
                <a:cs typeface="Calibri Light"/>
              </a:rPr>
              <a:t>He looked beyond my faults</a:t>
            </a:r>
            <a:br>
              <a:rPr lang="en-US" sz="700" dirty="0">
                <a:latin typeface="Calibri Light"/>
                <a:cs typeface="Calibri Light"/>
              </a:rPr>
            </a:br>
            <a:r>
              <a:rPr lang="en-US" sz="800" dirty="0">
                <a:solidFill>
                  <a:srgbClr val="FFFFFF"/>
                </a:solidFill>
                <a:latin typeface="Calibri Light"/>
              </a:rPr>
              <a:t>"Praise Him.</a:t>
            </a:r>
            <a:r>
              <a:rPr lang="en-US" sz="800" dirty="0">
                <a:latin typeface="Calibri Light"/>
                <a:cs typeface="Calibri Light"/>
              </a:rPr>
              <a:t>​</a:t>
            </a:r>
            <a:br>
              <a:rPr lang="en-US" sz="800" dirty="0">
                <a:latin typeface="Calibri Light"/>
                <a:cs typeface="Calibri Light"/>
              </a:rPr>
            </a:br>
            <a:r>
              <a:rPr lang="en-US" sz="800" dirty="0">
                <a:solidFill>
                  <a:srgbClr val="FFFFFF"/>
                </a:solidFill>
                <a:latin typeface="Calibri Light"/>
              </a:rPr>
              <a:t>    Praise Him." </a:t>
            </a:r>
            <a:endParaRPr lang="en-US" sz="800" dirty="0">
              <a:cs typeface="Calibri"/>
            </a:endParaRPr>
          </a:p>
        </p:txBody>
      </p:sp>
    </p:spTree>
    <p:extLst>
      <p:ext uri="{BB962C8B-B14F-4D97-AF65-F5344CB8AC3E}">
        <p14:creationId xmlns:p14="http://schemas.microsoft.com/office/powerpoint/2010/main" val="2558454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E414B"/>
                </a:solidFill>
                <a:effectLst/>
              </a:rPr>
              <a:t>Amazing Grace will always be my song of praise</a:t>
            </a:r>
            <a:br>
              <a:rPr lang="en-US" sz="7200" dirty="0"/>
            </a:br>
            <a:r>
              <a:rPr lang="en-US" sz="7200" b="0" i="0" dirty="0">
                <a:solidFill>
                  <a:srgbClr val="3E414B"/>
                </a:solidFill>
                <a:effectLst/>
              </a:rPr>
              <a:t>For it was grace, that brought my liberty</a:t>
            </a:r>
            <a:br>
              <a:rPr lang="en-US" sz="7200" dirty="0"/>
            </a:br>
            <a:endParaRPr lang="en-US" sz="7200" dirty="0"/>
          </a:p>
        </p:txBody>
      </p:sp>
    </p:spTree>
    <p:extLst>
      <p:ext uri="{BB962C8B-B14F-4D97-AF65-F5344CB8AC3E}">
        <p14:creationId xmlns:p14="http://schemas.microsoft.com/office/powerpoint/2010/main" val="104770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498536"/>
            <a:ext cx="4353643"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Mellony Deuel </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5" y="42833"/>
            <a:ext cx="7352580" cy="6867375"/>
          </a:xfrm>
        </p:spPr>
        <p:txBody>
          <a:bodyPr vert="horz" lIns="60960" tIns="30480" rIns="60960" bIns="30480" rtlCol="0" anchor="t">
            <a:normAutofit fontScale="62500" lnSpcReduction="2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lgn="ctr">
              <a:buNone/>
            </a:pPr>
            <a:r>
              <a:rPr lang="en-US" sz="4800" dirty="0">
                <a:cs typeface="Calibri"/>
              </a:rPr>
              <a:t> </a:t>
            </a:r>
            <a:r>
              <a:rPr lang="en-US" sz="4800" dirty="0">
                <a:ea typeface="+mn-lt"/>
                <a:cs typeface="+mn-lt"/>
              </a:rPr>
              <a:t>With hearts full of joy, let us give thanks for God’s steadfast love and faithfulness! </a:t>
            </a:r>
            <a:endParaRPr lang="en-US" sz="4800" dirty="0">
              <a:cs typeface="Calibri"/>
            </a:endParaRPr>
          </a:p>
          <a:p>
            <a:pPr algn="ctr">
              <a:buNone/>
            </a:pPr>
            <a:endParaRPr lang="en-US" sz="1900" dirty="0">
              <a:ea typeface="+mn-lt"/>
              <a:cs typeface="+mn-lt"/>
            </a:endParaRPr>
          </a:p>
          <a:p>
            <a:pPr algn="ctr">
              <a:buNone/>
            </a:pPr>
            <a:r>
              <a:rPr lang="en-US" sz="5334" b="1" dirty="0">
                <a:ea typeface="+mn-lt"/>
                <a:cs typeface="+mn-lt"/>
              </a:rPr>
              <a:t>  O sing to God a new song!</a:t>
            </a:r>
            <a:endParaRPr lang="en-US" sz="5334" dirty="0">
              <a:cs typeface="Calibri"/>
            </a:endParaRPr>
          </a:p>
          <a:p>
            <a:pPr algn="ctr">
              <a:buNone/>
            </a:pPr>
            <a:endParaRPr lang="en-US" sz="2600" dirty="0">
              <a:ea typeface="+mn-lt"/>
              <a:cs typeface="+mn-lt"/>
            </a:endParaRPr>
          </a:p>
          <a:p>
            <a:pPr algn="ctr">
              <a:buNone/>
            </a:pPr>
            <a:r>
              <a:rPr lang="en-US" sz="5334" dirty="0">
                <a:ea typeface="+mn-lt"/>
                <a:cs typeface="+mn-lt"/>
              </a:rPr>
              <a:t>With Songs and celebration, let us bring God our thanks and praise!</a:t>
            </a:r>
            <a:br>
              <a:rPr lang="en-US" sz="5334" dirty="0">
                <a:ea typeface="+mn-lt"/>
                <a:cs typeface="+mn-lt"/>
              </a:rPr>
            </a:br>
            <a:endParaRPr lang="en-US" sz="5334" dirty="0">
              <a:ea typeface="+mn-lt"/>
              <a:cs typeface="+mn-lt"/>
            </a:endParaRPr>
          </a:p>
          <a:p>
            <a:pPr algn="ctr">
              <a:buNone/>
            </a:pPr>
            <a:r>
              <a:rPr lang="en-US" sz="5334" b="1" dirty="0">
                <a:ea typeface="+mn-lt"/>
                <a:cs typeface="+mn-lt"/>
              </a:rPr>
              <a:t>  O sing to God a new song!</a:t>
            </a:r>
          </a:p>
          <a:p>
            <a:pPr algn="ctr">
              <a:buNone/>
            </a:pPr>
            <a:endParaRPr lang="en-US" sz="3100" dirty="0">
              <a:cs typeface="Calibri" panose="020F0502020204030204"/>
            </a:endParaRPr>
          </a:p>
          <a:p>
            <a:pPr algn="ctr">
              <a:buNone/>
            </a:pPr>
            <a:r>
              <a:rPr lang="en-US" sz="5334" dirty="0">
                <a:ea typeface="+mn-lt"/>
                <a:cs typeface="+mn-lt"/>
              </a:rPr>
              <a:t>With a joyful noise, let us worship God!</a:t>
            </a:r>
          </a:p>
          <a:p>
            <a:pPr algn="ctr">
              <a:buNone/>
            </a:pPr>
            <a:endParaRPr lang="en-US" sz="2900" dirty="0">
              <a:ea typeface="+mn-lt"/>
              <a:cs typeface="+mn-lt"/>
            </a:endParaRPr>
          </a:p>
          <a:p>
            <a:pPr algn="ctr">
              <a:buNone/>
            </a:pPr>
            <a:r>
              <a:rPr lang="en-US" sz="5334" b="1" dirty="0">
                <a:ea typeface="+mn-lt"/>
                <a:cs typeface="+mn-lt"/>
              </a:rPr>
              <a:t>  O sing to God a new song!</a:t>
            </a:r>
          </a:p>
          <a:p>
            <a:pPr algn="ctr">
              <a:buNone/>
            </a:pPr>
            <a:endParaRPr lang="en-US" sz="5334" dirty="0">
              <a:cs typeface="Calibri" panose="020F0502020204030204"/>
            </a:endParaRPr>
          </a:p>
        </p:txBody>
      </p:sp>
    </p:spTree>
    <p:extLst>
      <p:ext uri="{BB962C8B-B14F-4D97-AF65-F5344CB8AC3E}">
        <p14:creationId xmlns:p14="http://schemas.microsoft.com/office/powerpoint/2010/main" val="508366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513986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E414B"/>
                </a:solidFill>
                <a:effectLst/>
              </a:rPr>
              <a:t>I do not know just why He came to love me so</a:t>
            </a:r>
            <a:br>
              <a:rPr lang="en-US" sz="7200" dirty="0"/>
            </a:br>
            <a:br>
              <a:rPr lang="en-US" sz="4000" dirty="0"/>
            </a:br>
            <a:r>
              <a:rPr lang="en-US" sz="7200" b="0" i="0" dirty="0">
                <a:solidFill>
                  <a:srgbClr val="3E414B"/>
                </a:solidFill>
                <a:effectLst/>
              </a:rPr>
              <a:t>He looked beyond my fault and saw my need</a:t>
            </a:r>
            <a:endParaRPr lang="en-US" sz="7200" dirty="0"/>
          </a:p>
        </p:txBody>
      </p:sp>
    </p:spTree>
    <p:extLst>
      <p:ext uri="{BB962C8B-B14F-4D97-AF65-F5344CB8AC3E}">
        <p14:creationId xmlns:p14="http://schemas.microsoft.com/office/powerpoint/2010/main" val="3379865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E414B"/>
                </a:solidFill>
                <a:effectLst/>
              </a:rPr>
              <a:t>I shall forever lift my eyes to Calvary</a:t>
            </a:r>
            <a:br>
              <a:rPr lang="en-US" sz="7200" dirty="0"/>
            </a:br>
            <a:r>
              <a:rPr lang="en-US" sz="7200" b="0" i="0" dirty="0">
                <a:solidFill>
                  <a:srgbClr val="3E414B"/>
                </a:solidFill>
                <a:effectLst/>
              </a:rPr>
              <a:t>To view the cross where Jesus died for me</a:t>
            </a:r>
            <a:br>
              <a:rPr lang="en-US" sz="7200" dirty="0"/>
            </a:br>
            <a:endParaRPr lang="en-US" sz="7200" dirty="0"/>
          </a:p>
        </p:txBody>
      </p:sp>
    </p:spTree>
    <p:extLst>
      <p:ext uri="{BB962C8B-B14F-4D97-AF65-F5344CB8AC3E}">
        <p14:creationId xmlns:p14="http://schemas.microsoft.com/office/powerpoint/2010/main" val="2983952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E414B"/>
                </a:solidFill>
                <a:effectLst/>
              </a:rPr>
              <a:t>How marvelous the grace that caught my falling soul</a:t>
            </a:r>
            <a:br>
              <a:rPr lang="en-US" sz="7200" dirty="0"/>
            </a:br>
            <a:r>
              <a:rPr lang="en-US" sz="7200" b="0" i="0" dirty="0">
                <a:solidFill>
                  <a:srgbClr val="3E414B"/>
                </a:solidFill>
                <a:effectLst/>
              </a:rPr>
              <a:t>He looked beyond my fault and saw my need.</a:t>
            </a:r>
            <a:endParaRPr lang="en-US" sz="7200" dirty="0"/>
          </a:p>
        </p:txBody>
      </p:sp>
    </p:spTree>
    <p:extLst>
      <p:ext uri="{BB962C8B-B14F-4D97-AF65-F5344CB8AC3E}">
        <p14:creationId xmlns:p14="http://schemas.microsoft.com/office/powerpoint/2010/main" val="2698177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E414B"/>
                </a:solidFill>
                <a:effectLst/>
              </a:rPr>
              <a:t>Amazing Grace will always be my song of praise</a:t>
            </a:r>
            <a:br>
              <a:rPr lang="en-US" sz="7200" dirty="0"/>
            </a:br>
            <a:r>
              <a:rPr lang="en-US" sz="7200" b="0" i="0" dirty="0">
                <a:solidFill>
                  <a:srgbClr val="3E414B"/>
                </a:solidFill>
                <a:effectLst/>
              </a:rPr>
              <a:t>For it was grace, that brought my liberty</a:t>
            </a:r>
            <a:br>
              <a:rPr lang="en-US" sz="7200" dirty="0"/>
            </a:br>
            <a:endParaRPr lang="en-US" sz="7200" dirty="0"/>
          </a:p>
        </p:txBody>
      </p:sp>
    </p:spTree>
    <p:extLst>
      <p:ext uri="{BB962C8B-B14F-4D97-AF65-F5344CB8AC3E}">
        <p14:creationId xmlns:p14="http://schemas.microsoft.com/office/powerpoint/2010/main" val="406247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513986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E414B"/>
                </a:solidFill>
                <a:effectLst/>
              </a:rPr>
              <a:t>I do not know just why He came to love me so</a:t>
            </a:r>
            <a:br>
              <a:rPr lang="en-US" sz="7200" dirty="0"/>
            </a:br>
            <a:br>
              <a:rPr lang="en-US" sz="4000" dirty="0"/>
            </a:br>
            <a:r>
              <a:rPr lang="en-US" sz="7200" b="0" i="0" dirty="0">
                <a:solidFill>
                  <a:srgbClr val="3E414B"/>
                </a:solidFill>
                <a:effectLst/>
              </a:rPr>
              <a:t>He looked beyond my fault and saw my need</a:t>
            </a:r>
            <a:endParaRPr lang="en-US" sz="7200" dirty="0"/>
          </a:p>
        </p:txBody>
      </p:sp>
    </p:spTree>
    <p:extLst>
      <p:ext uri="{BB962C8B-B14F-4D97-AF65-F5344CB8AC3E}">
        <p14:creationId xmlns:p14="http://schemas.microsoft.com/office/powerpoint/2010/main" val="3728616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E414B"/>
                </a:solidFill>
                <a:effectLst/>
              </a:rPr>
              <a:t>I shall forever lift my eyes to Calvary</a:t>
            </a:r>
            <a:br>
              <a:rPr lang="en-US" sz="7200" dirty="0"/>
            </a:br>
            <a:r>
              <a:rPr lang="en-US" sz="7200" b="0" i="0" dirty="0">
                <a:solidFill>
                  <a:srgbClr val="3E414B"/>
                </a:solidFill>
                <a:effectLst/>
              </a:rPr>
              <a:t>To view the cross where Jesus died for me</a:t>
            </a:r>
            <a:br>
              <a:rPr lang="en-US" sz="7200" dirty="0"/>
            </a:br>
            <a:endParaRPr lang="en-US" sz="7200" dirty="0"/>
          </a:p>
        </p:txBody>
      </p:sp>
    </p:spTree>
    <p:extLst>
      <p:ext uri="{BB962C8B-B14F-4D97-AF65-F5344CB8AC3E}">
        <p14:creationId xmlns:p14="http://schemas.microsoft.com/office/powerpoint/2010/main" val="1646526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E414B"/>
                </a:solidFill>
                <a:effectLst/>
              </a:rPr>
              <a:t>How marvelous the grace that caught my falling soul</a:t>
            </a:r>
            <a:br>
              <a:rPr lang="en-US" sz="7200" dirty="0"/>
            </a:br>
            <a:r>
              <a:rPr lang="en-US" sz="7200" b="0" i="0" dirty="0">
                <a:solidFill>
                  <a:srgbClr val="3E414B"/>
                </a:solidFill>
                <a:effectLst/>
              </a:rPr>
              <a:t>He looked beyond my fault and saw my need.</a:t>
            </a:r>
            <a:endParaRPr lang="en-US" sz="7200" dirty="0"/>
          </a:p>
        </p:txBody>
      </p:sp>
    </p:spTree>
    <p:extLst>
      <p:ext uri="{BB962C8B-B14F-4D97-AF65-F5344CB8AC3E}">
        <p14:creationId xmlns:p14="http://schemas.microsoft.com/office/powerpoint/2010/main" val="275996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rgbClr val="ABC0E4"/>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25179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E414B"/>
                </a:solidFill>
                <a:effectLst/>
              </a:rPr>
              <a:t>How marvelous the grace that caught my falling soul</a:t>
            </a:r>
            <a:br>
              <a:rPr lang="en-US" sz="7200" dirty="0"/>
            </a:br>
            <a:r>
              <a:rPr lang="en-US" sz="7200" b="0" i="0" dirty="0">
                <a:solidFill>
                  <a:srgbClr val="3E414B"/>
                </a:solidFill>
                <a:effectLst/>
              </a:rPr>
              <a:t>He looked beyond my fault and saw my need.</a:t>
            </a:r>
            <a:endParaRPr lang="en-US" sz="7200" dirty="0"/>
          </a:p>
        </p:txBody>
      </p:sp>
    </p:spTree>
    <p:extLst>
      <p:ext uri="{BB962C8B-B14F-4D97-AF65-F5344CB8AC3E}">
        <p14:creationId xmlns:p14="http://schemas.microsoft.com/office/powerpoint/2010/main" val="1113129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599178"/>
            <a:ext cx="4332307" cy="510629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3734" dirty="0"/>
            </a:br>
            <a:br>
              <a:rPr lang="en-US" sz="4800" kern="1200" baseline="30000" dirty="0"/>
            </a:br>
            <a:r>
              <a:rPr lang="en-US" sz="4800" kern="1200" baseline="30000" dirty="0">
                <a:solidFill>
                  <a:srgbClr val="FFFFFF"/>
                </a:solidFill>
                <a:latin typeface="+mj-lt"/>
                <a:ea typeface="+mj-ea"/>
                <a:cs typeface="+mj-cs"/>
              </a:rPr>
              <a:t>Dr. Doug Deuel</a:t>
            </a:r>
            <a:br>
              <a:rPr lang="en-US" sz="4800" kern="1200" baseline="30000" dirty="0"/>
            </a:br>
            <a:br>
              <a:rPr lang="en-US" sz="4800" kern="1200" baseline="30000" dirty="0"/>
            </a:br>
            <a:r>
              <a:rPr lang="en-US" sz="4800" kern="1200" baseline="30000" dirty="0">
                <a:solidFill>
                  <a:srgbClr val="FFFFFF"/>
                </a:solidFill>
                <a:latin typeface="+mj-lt"/>
                <a:ea typeface="+mj-ea"/>
                <a:cs typeface="+mj-cs"/>
              </a:rPr>
              <a:t>Lesser-Known Stories of the Bible</a:t>
            </a:r>
            <a:r>
              <a:rPr lang="en-US" sz="4800" baseline="30000" dirty="0">
                <a:solidFill>
                  <a:srgbClr val="FFFFFF"/>
                </a:solidFill>
                <a:latin typeface="+mj-lt"/>
                <a:ea typeface="+mj-ea"/>
                <a:cs typeface="+mj-cs"/>
              </a:rPr>
              <a:t> 4:</a:t>
            </a:r>
            <a:br>
              <a:rPr lang="en-US" sz="4800" baseline="30000" dirty="0">
                <a:solidFill>
                  <a:srgbClr val="FFFFFF"/>
                </a:solidFill>
                <a:latin typeface="+mj-lt"/>
                <a:ea typeface="+mj-ea"/>
                <a:cs typeface="+mj-cs"/>
              </a:rPr>
            </a:br>
            <a:r>
              <a:rPr lang="en-US" sz="4800" baseline="30000" dirty="0">
                <a:solidFill>
                  <a:srgbClr val="FFFFFF"/>
                </a:solidFill>
                <a:latin typeface="+mj-lt"/>
                <a:ea typeface="+mj-ea"/>
                <a:cs typeface="+mj-cs"/>
              </a:rPr>
              <a:t>The Story of </a:t>
            </a:r>
            <a:r>
              <a:rPr lang="en-US" sz="4800" kern="1200" baseline="30000" dirty="0">
                <a:solidFill>
                  <a:srgbClr val="FFFFFF"/>
                </a:solidFill>
                <a:latin typeface="+mj-lt"/>
                <a:ea typeface="+mj-ea"/>
                <a:cs typeface="+mj-cs"/>
              </a:rPr>
              <a:t>Naaman</a:t>
            </a:r>
            <a:br>
              <a:rPr lang="en-US" sz="3734" kern="1200" dirty="0"/>
            </a:br>
            <a:endParaRPr lang="en-US" sz="3734" kern="1200" dirty="0">
              <a:solidFill>
                <a:srgbClr val="FFFFFF"/>
              </a:solidFill>
              <a:latin typeface="+mj-lt"/>
              <a:ea typeface="+mj-ea"/>
              <a:cs typeface="+mj-cs"/>
            </a:endParaRPr>
          </a:p>
        </p:txBody>
      </p:sp>
      <p:pic>
        <p:nvPicPr>
          <p:cNvPr id="9" name="Content Placeholder 8" descr="A picture containing table, indoor, dining, furniture&#10;&#10;Description automatically generated">
            <a:extLst>
              <a:ext uri="{FF2B5EF4-FFF2-40B4-BE49-F238E27FC236}">
                <a16:creationId xmlns:a16="http://schemas.microsoft.com/office/drawing/2014/main" id="{590C351B-93AC-402C-882C-48C77D2DB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9" t="7596" r="1" b="6361"/>
          <a:stretch/>
        </p:blipFill>
        <p:spPr>
          <a:xfrm>
            <a:off x="4952540" y="693695"/>
            <a:ext cx="6754827" cy="5492929"/>
          </a:xfrm>
          <a:prstGeom prst="rect">
            <a:avLst/>
          </a:prstGeom>
        </p:spPr>
      </p:pic>
    </p:spTree>
    <p:extLst>
      <p:ext uri="{BB962C8B-B14F-4D97-AF65-F5344CB8AC3E}">
        <p14:creationId xmlns:p14="http://schemas.microsoft.com/office/powerpoint/2010/main" val="2512866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6"/>
            <a:ext cx="4332307" cy="6179553"/>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7200" dirty="0">
                <a:solidFill>
                  <a:srgbClr val="FFFFFF"/>
                </a:solidFill>
              </a:rPr>
            </a:br>
            <a:r>
              <a:rPr lang="en-US" sz="7200" baseline="30000" dirty="0">
                <a:solidFill>
                  <a:srgbClr val="FFFFFF"/>
                </a:solidFill>
                <a:cs typeface="Calibri Light"/>
              </a:rPr>
              <a:t>Hymn of </a:t>
            </a:r>
            <a:br>
              <a:rPr lang="en-US" sz="7200" kern="1200" baseline="30000" dirty="0">
                <a:solidFill>
                  <a:srgbClr val="FFFFFF"/>
                </a:solidFill>
                <a:cs typeface="Calibri Light"/>
              </a:rPr>
            </a:br>
            <a:r>
              <a:rPr lang="en-US" sz="7200" kern="1200" baseline="30000" dirty="0">
                <a:solidFill>
                  <a:srgbClr val="FFFFFF"/>
                </a:solidFill>
                <a:cs typeface="Calibri Light"/>
              </a:rPr>
              <a:t>Invitation</a:t>
            </a:r>
            <a:br>
              <a:rPr lang="en-US" sz="7200" baseline="30000" dirty="0">
                <a:solidFill>
                  <a:srgbClr val="FFFFFF"/>
                </a:solidFill>
                <a:cs typeface="Calibri Light"/>
              </a:rPr>
            </a:br>
            <a:r>
              <a:rPr lang="en-US" sz="7200" baseline="30000" dirty="0">
                <a:solidFill>
                  <a:srgbClr val="FFFFFF"/>
                </a:solidFill>
                <a:cs typeface="Calibri Light"/>
              </a:rPr>
              <a:t>P659</a:t>
            </a:r>
            <a:br>
              <a:rPr lang="en-US" sz="7200" baseline="30000" dirty="0">
                <a:solidFill>
                  <a:srgbClr val="FFFFFF"/>
                </a:solidFill>
                <a:cs typeface="Calibri Light"/>
              </a:rPr>
            </a:br>
            <a:r>
              <a:rPr lang="en-US" sz="5400" baseline="30000" dirty="0">
                <a:solidFill>
                  <a:srgbClr val="FFFFFF"/>
                </a:solidFill>
                <a:cs typeface="Calibri Light"/>
              </a:rPr>
              <a:t>All Verses</a:t>
            </a:r>
            <a:br>
              <a:rPr lang="en-US" sz="5400" baseline="30000" dirty="0">
                <a:solidFill>
                  <a:srgbClr val="FFFFFF"/>
                </a:solidFill>
                <a:cs typeface="Calibri Light"/>
              </a:rPr>
            </a:br>
            <a:r>
              <a:rPr lang="en-US" sz="5334" baseline="30000" dirty="0">
                <a:solidFill>
                  <a:srgbClr val="FFFFFF"/>
                </a:solidFill>
                <a:cs typeface="Calibri Light"/>
              </a:rPr>
              <a:t> </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23201" y="-223852"/>
            <a:ext cx="7349705"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439844"/>
            <a:ext cx="7522809" cy="207261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 dirty="0">
                <a:latin typeface="Calibri Light"/>
                <a:cs typeface="Calibri Light"/>
              </a:rPr>
              <a:t>​</a:t>
            </a:r>
            <a:endParaRPr lang="en-US" sz="800" dirty="0">
              <a:latin typeface="Calibri" panose="020F0502020204030204"/>
              <a:cs typeface="Calibri" panose="020F0502020204030204"/>
            </a:endParaRPr>
          </a:p>
          <a:p>
            <a:pPr algn="ctr"/>
            <a:endParaRPr lang="en-US" sz="5300" dirty="0">
              <a:latin typeface="Calibri"/>
              <a:cs typeface="Calibri Light"/>
            </a:endParaRPr>
          </a:p>
          <a:p>
            <a:pPr algn="ctr"/>
            <a:r>
              <a:rPr lang="en-US" sz="5300" dirty="0">
                <a:latin typeface="Calibri"/>
                <a:cs typeface="Calibri Light"/>
              </a:rPr>
              <a:t>  </a:t>
            </a:r>
            <a:r>
              <a:rPr lang="en-US" sz="5400" dirty="0">
                <a:latin typeface="Calibri"/>
                <a:cs typeface="Calibri Light"/>
              </a:rPr>
              <a:t>I love to tell the story</a:t>
            </a:r>
            <a:br>
              <a:rPr lang="en-US" sz="800" dirty="0">
                <a:latin typeface="Calibri Light"/>
                <a:cs typeface="Calibri Light"/>
              </a:rPr>
            </a:br>
            <a:r>
              <a:rPr lang="en-US" sz="800" dirty="0">
                <a:solidFill>
                  <a:srgbClr val="FFFFFF"/>
                </a:solidFill>
                <a:latin typeface="Calibri Light"/>
              </a:rPr>
              <a:t>"Praise Him.</a:t>
            </a:r>
            <a:r>
              <a:rPr lang="en-US" sz="800" dirty="0">
                <a:latin typeface="Calibri Light"/>
                <a:cs typeface="Calibri Light"/>
              </a:rPr>
              <a:t>​</a:t>
            </a:r>
            <a:br>
              <a:rPr lang="en-US" sz="800" dirty="0">
                <a:latin typeface="Calibri Light"/>
                <a:cs typeface="Calibri Light"/>
              </a:rPr>
            </a:br>
            <a:r>
              <a:rPr lang="en-US" sz="800" dirty="0">
                <a:solidFill>
                  <a:srgbClr val="FFFFFF"/>
                </a:solidFill>
                <a:latin typeface="Calibri Light"/>
              </a:rPr>
              <a:t>    Praise Him." </a:t>
            </a:r>
            <a:endParaRPr lang="en-US" sz="800" dirty="0">
              <a:cs typeface="Calibri"/>
            </a:endParaRPr>
          </a:p>
        </p:txBody>
      </p:sp>
    </p:spTree>
    <p:extLst>
      <p:ext uri="{BB962C8B-B14F-4D97-AF65-F5344CB8AC3E}">
        <p14:creationId xmlns:p14="http://schemas.microsoft.com/office/powerpoint/2010/main" val="87577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5446" y="311449"/>
            <a:ext cx="4333745"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Praise </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10</a:t>
            </a:r>
            <a:br>
              <a:rPr lang="en-US" sz="5334" baseline="30000" dirty="0">
                <a:solidFill>
                  <a:srgbClr val="FFFFFF"/>
                </a:solidFill>
                <a:cs typeface="Calibri Light"/>
              </a:rPr>
            </a:br>
            <a:r>
              <a:rPr lang="en-US" sz="5334" baseline="30000" dirty="0">
                <a:solidFill>
                  <a:srgbClr val="FFFFFF"/>
                </a:solidFill>
                <a:cs typeface="Calibri Light"/>
              </a:rPr>
              <a:t>All Verses</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35902" y="1378789"/>
            <a:ext cx="7349705" cy="193899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 Mighty </a:t>
            </a:r>
            <a:r>
              <a:rPr lang="en-US" sz="5300" dirty="0" err="1">
                <a:latin typeface="Calibri"/>
                <a:cs typeface="Calibri Light"/>
              </a:rPr>
              <a:t>Fortess</a:t>
            </a:r>
            <a:r>
              <a:rPr lang="en-US" sz="800" dirty="0" err="1">
                <a:solidFill>
                  <a:srgbClr val="FFFFFF"/>
                </a:solidFill>
                <a:latin typeface="Calibri Light"/>
              </a:rPr>
              <a:t>Him</a:t>
            </a:r>
            <a:r>
              <a:rPr lang="en-US" sz="800" dirty="0">
                <a:solidFill>
                  <a:srgbClr val="FFFFFF"/>
                </a:solidFill>
                <a:latin typeface="Calibri Light"/>
              </a:rPr>
              <a:t>.</a:t>
            </a:r>
            <a:r>
              <a:rPr lang="en-US" sz="800" dirty="0">
                <a:latin typeface="Calibri Light"/>
                <a:cs typeface="Calibri Light"/>
              </a:rPr>
              <a:t>​</a:t>
            </a:r>
            <a:br>
              <a:rPr lang="en-US" sz="800" dirty="0">
                <a:latin typeface="Calibri Light"/>
                <a:cs typeface="Calibri Light"/>
              </a:rPr>
            </a:br>
            <a:r>
              <a:rPr lang="en-US" sz="800" dirty="0">
                <a:solidFill>
                  <a:srgbClr val="FFFFFF"/>
                </a:solidFill>
                <a:latin typeface="Calibri Light"/>
              </a:rPr>
              <a:t>    Praise Him." </a:t>
            </a:r>
            <a:endParaRPr lang="en-US" sz="800" dirty="0">
              <a:cs typeface="Calibri"/>
            </a:endParaRPr>
          </a:p>
        </p:txBody>
      </p:sp>
    </p:spTree>
    <p:extLst>
      <p:ext uri="{BB962C8B-B14F-4D97-AF65-F5344CB8AC3E}">
        <p14:creationId xmlns:p14="http://schemas.microsoft.com/office/powerpoint/2010/main" val="2839466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0" b="0" i="0" dirty="0">
                <a:solidFill>
                  <a:srgbClr val="333333"/>
                </a:solidFill>
                <a:effectLst/>
                <a:latin typeface="Helvetica Neue"/>
              </a:rPr>
              <a:t>I love to tell the story</a:t>
            </a:r>
          </a:p>
          <a:p>
            <a:r>
              <a:rPr lang="en-US" sz="8000" b="0" i="0" dirty="0">
                <a:solidFill>
                  <a:srgbClr val="333333"/>
                </a:solidFill>
                <a:effectLst/>
                <a:latin typeface="Helvetica Neue"/>
              </a:rPr>
              <a:t>  Of unseen things above,</a:t>
            </a:r>
          </a:p>
          <a:p>
            <a:r>
              <a:rPr lang="en-US" sz="8000" b="0" i="0" dirty="0">
                <a:solidFill>
                  <a:srgbClr val="333333"/>
                </a:solidFill>
                <a:effectLst/>
                <a:latin typeface="Helvetica Neue"/>
              </a:rPr>
              <a:t>Of Jesus and His glory,</a:t>
            </a:r>
          </a:p>
          <a:p>
            <a:r>
              <a:rPr lang="en-US" sz="8000" b="0" i="0" dirty="0">
                <a:solidFill>
                  <a:srgbClr val="333333"/>
                </a:solidFill>
                <a:effectLst/>
                <a:latin typeface="Helvetica Neue"/>
              </a:rPr>
              <a:t>  Of Jesus and His love.</a:t>
            </a:r>
          </a:p>
        </p:txBody>
      </p:sp>
    </p:spTree>
    <p:extLst>
      <p:ext uri="{BB962C8B-B14F-4D97-AF65-F5344CB8AC3E}">
        <p14:creationId xmlns:p14="http://schemas.microsoft.com/office/powerpoint/2010/main" val="3209060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0" b="0" i="0" dirty="0">
                <a:solidFill>
                  <a:srgbClr val="333333"/>
                </a:solidFill>
                <a:effectLst/>
                <a:latin typeface="Helvetica Neue"/>
              </a:rPr>
              <a:t>I love to tell the story,</a:t>
            </a:r>
          </a:p>
          <a:p>
            <a:r>
              <a:rPr lang="en-US" sz="8000" b="0" i="0" dirty="0">
                <a:solidFill>
                  <a:srgbClr val="333333"/>
                </a:solidFill>
                <a:effectLst/>
                <a:latin typeface="Helvetica Neue"/>
              </a:rPr>
              <a:t>  Because I know ’tis true;</a:t>
            </a:r>
          </a:p>
          <a:p>
            <a:r>
              <a:rPr lang="en-US" sz="8000" b="0" i="0" dirty="0">
                <a:solidFill>
                  <a:srgbClr val="333333"/>
                </a:solidFill>
                <a:effectLst/>
                <a:latin typeface="Helvetica Neue"/>
              </a:rPr>
              <a:t>It satisfies my longings</a:t>
            </a:r>
          </a:p>
          <a:p>
            <a:r>
              <a:rPr lang="en-US" sz="8000" b="0" i="0" dirty="0">
                <a:solidFill>
                  <a:srgbClr val="333333"/>
                </a:solidFill>
                <a:effectLst/>
                <a:latin typeface="Helvetica Neue"/>
              </a:rPr>
              <a:t>  As nothing else can do.</a:t>
            </a:r>
            <a:endParaRPr lang="en-US" sz="8000" dirty="0"/>
          </a:p>
        </p:txBody>
      </p:sp>
    </p:spTree>
    <p:extLst>
      <p:ext uri="{BB962C8B-B14F-4D97-AF65-F5344CB8AC3E}">
        <p14:creationId xmlns:p14="http://schemas.microsoft.com/office/powerpoint/2010/main" val="3268000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0" b="0" i="0" dirty="0">
                <a:solidFill>
                  <a:srgbClr val="333333"/>
                </a:solidFill>
                <a:effectLst/>
                <a:latin typeface="Helvetica Neue"/>
              </a:rPr>
              <a:t>	I love to tell the story,</a:t>
            </a:r>
          </a:p>
          <a:p>
            <a:pPr algn="ctr"/>
            <a:r>
              <a:rPr lang="en-US" sz="8000" b="0" i="0" dirty="0" err="1">
                <a:solidFill>
                  <a:srgbClr val="333333"/>
                </a:solidFill>
                <a:effectLst/>
                <a:latin typeface="Helvetica Neue"/>
              </a:rPr>
              <a:t>’Twill</a:t>
            </a:r>
            <a:r>
              <a:rPr lang="en-US" sz="8000" b="0" i="0" dirty="0">
                <a:solidFill>
                  <a:srgbClr val="333333"/>
                </a:solidFill>
                <a:effectLst/>
                <a:latin typeface="Helvetica Neue"/>
              </a:rPr>
              <a:t> be my theme in glory</a:t>
            </a:r>
          </a:p>
          <a:p>
            <a:pPr algn="ctr"/>
            <a:r>
              <a:rPr lang="en-US" sz="8000" b="0" i="0" dirty="0">
                <a:solidFill>
                  <a:srgbClr val="333333"/>
                </a:solidFill>
                <a:effectLst/>
                <a:latin typeface="Helvetica Neue"/>
              </a:rPr>
              <a:t>To tell the old, old story</a:t>
            </a:r>
          </a:p>
          <a:p>
            <a:pPr algn="ctr"/>
            <a:r>
              <a:rPr lang="en-US" sz="8000" b="0" i="0" dirty="0">
                <a:solidFill>
                  <a:srgbClr val="333333"/>
                </a:solidFill>
                <a:effectLst/>
                <a:latin typeface="Helvetica Neue"/>
              </a:rPr>
              <a:t>  of Jesus and His love.</a:t>
            </a:r>
            <a:endParaRPr lang="en-US" sz="5400" dirty="0"/>
          </a:p>
        </p:txBody>
      </p:sp>
    </p:spTree>
    <p:extLst>
      <p:ext uri="{BB962C8B-B14F-4D97-AF65-F5344CB8AC3E}">
        <p14:creationId xmlns:p14="http://schemas.microsoft.com/office/powerpoint/2010/main" val="1506168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24786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0" b="0" i="0" dirty="0">
                <a:solidFill>
                  <a:srgbClr val="333333"/>
                </a:solidFill>
                <a:effectLst/>
                <a:latin typeface="Helvetica Neue"/>
              </a:rPr>
              <a:t>I love to tell the story;</a:t>
            </a:r>
          </a:p>
          <a:p>
            <a:r>
              <a:rPr lang="en-US" sz="8000" b="0" i="0" dirty="0">
                <a:solidFill>
                  <a:srgbClr val="333333"/>
                </a:solidFill>
                <a:effectLst/>
                <a:latin typeface="Helvetica Neue"/>
              </a:rPr>
              <a:t>  More wonderful it seems</a:t>
            </a:r>
          </a:p>
          <a:p>
            <a:r>
              <a:rPr lang="en-US" sz="8000" b="0" i="0" dirty="0">
                <a:solidFill>
                  <a:srgbClr val="333333"/>
                </a:solidFill>
                <a:effectLst/>
                <a:latin typeface="Helvetica Neue"/>
              </a:rPr>
              <a:t>Than all the golden fancies</a:t>
            </a:r>
          </a:p>
          <a:p>
            <a:r>
              <a:rPr lang="en-US" sz="8000" b="0" i="0" dirty="0">
                <a:solidFill>
                  <a:srgbClr val="333333"/>
                </a:solidFill>
                <a:effectLst/>
                <a:latin typeface="Helvetica Neue"/>
              </a:rPr>
              <a:t>  Of all my golden dreams,</a:t>
            </a:r>
          </a:p>
        </p:txBody>
      </p:sp>
    </p:spTree>
    <p:extLst>
      <p:ext uri="{BB962C8B-B14F-4D97-AF65-F5344CB8AC3E}">
        <p14:creationId xmlns:p14="http://schemas.microsoft.com/office/powerpoint/2010/main" val="2470587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0" b="0" i="0" dirty="0">
                <a:solidFill>
                  <a:srgbClr val="333333"/>
                </a:solidFill>
                <a:effectLst/>
                <a:latin typeface="Helvetica Neue"/>
              </a:rPr>
              <a:t>I love to tell the story,</a:t>
            </a:r>
          </a:p>
          <a:p>
            <a:r>
              <a:rPr lang="en-US" sz="8000" b="0" i="0" dirty="0">
                <a:solidFill>
                  <a:srgbClr val="333333"/>
                </a:solidFill>
                <a:effectLst/>
                <a:latin typeface="Helvetica Neue"/>
              </a:rPr>
              <a:t>  It did so much for me;</a:t>
            </a:r>
          </a:p>
          <a:p>
            <a:r>
              <a:rPr lang="en-US" sz="8000" b="0" i="0" dirty="0">
                <a:solidFill>
                  <a:srgbClr val="333333"/>
                </a:solidFill>
                <a:effectLst/>
                <a:latin typeface="Helvetica Neue"/>
              </a:rPr>
              <a:t>And that is just the reason</a:t>
            </a:r>
          </a:p>
          <a:p>
            <a:r>
              <a:rPr lang="en-US" sz="8000" b="0" i="0" dirty="0">
                <a:solidFill>
                  <a:srgbClr val="333333"/>
                </a:solidFill>
                <a:effectLst/>
                <a:latin typeface="Helvetica Neue"/>
              </a:rPr>
              <a:t>  I tell it now to thee.</a:t>
            </a:r>
          </a:p>
        </p:txBody>
      </p:sp>
    </p:spTree>
    <p:extLst>
      <p:ext uri="{BB962C8B-B14F-4D97-AF65-F5344CB8AC3E}">
        <p14:creationId xmlns:p14="http://schemas.microsoft.com/office/powerpoint/2010/main" val="3490943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0" b="0" i="0" dirty="0">
                <a:solidFill>
                  <a:srgbClr val="333333"/>
                </a:solidFill>
                <a:effectLst/>
                <a:latin typeface="Helvetica Neue"/>
              </a:rPr>
              <a:t>	I love to tell the story,</a:t>
            </a:r>
          </a:p>
          <a:p>
            <a:pPr algn="ctr"/>
            <a:r>
              <a:rPr lang="en-US" sz="8000" b="0" i="0" dirty="0" err="1">
                <a:solidFill>
                  <a:srgbClr val="333333"/>
                </a:solidFill>
                <a:effectLst/>
                <a:latin typeface="Helvetica Neue"/>
              </a:rPr>
              <a:t>’Twill</a:t>
            </a:r>
            <a:r>
              <a:rPr lang="en-US" sz="8000" b="0" i="0" dirty="0">
                <a:solidFill>
                  <a:srgbClr val="333333"/>
                </a:solidFill>
                <a:effectLst/>
                <a:latin typeface="Helvetica Neue"/>
              </a:rPr>
              <a:t> be my theme in glory</a:t>
            </a:r>
          </a:p>
          <a:p>
            <a:pPr algn="ctr"/>
            <a:r>
              <a:rPr lang="en-US" sz="8000" b="0" i="0" dirty="0">
                <a:solidFill>
                  <a:srgbClr val="333333"/>
                </a:solidFill>
                <a:effectLst/>
                <a:latin typeface="Helvetica Neue"/>
              </a:rPr>
              <a:t>To tell the old, old story</a:t>
            </a:r>
          </a:p>
          <a:p>
            <a:pPr algn="ctr"/>
            <a:r>
              <a:rPr lang="en-US" sz="8000" b="0" i="0" dirty="0">
                <a:solidFill>
                  <a:srgbClr val="333333"/>
                </a:solidFill>
                <a:effectLst/>
                <a:latin typeface="Helvetica Neue"/>
              </a:rPr>
              <a:t>  of Jesus and His love.</a:t>
            </a:r>
            <a:endParaRPr lang="en-US" sz="5400" dirty="0"/>
          </a:p>
        </p:txBody>
      </p:sp>
    </p:spTree>
    <p:extLst>
      <p:ext uri="{BB962C8B-B14F-4D97-AF65-F5344CB8AC3E}">
        <p14:creationId xmlns:p14="http://schemas.microsoft.com/office/powerpoint/2010/main" val="4220549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24786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0" b="0" i="0" dirty="0">
                <a:solidFill>
                  <a:srgbClr val="333333"/>
                </a:solidFill>
                <a:effectLst/>
                <a:latin typeface="Helvetica Neue"/>
              </a:rPr>
              <a:t>I love to tell the story;</a:t>
            </a:r>
          </a:p>
          <a:p>
            <a:r>
              <a:rPr lang="en-US" sz="8000" b="0" i="0" dirty="0">
                <a:solidFill>
                  <a:srgbClr val="333333"/>
                </a:solidFill>
                <a:effectLst/>
                <a:latin typeface="Helvetica Neue"/>
              </a:rPr>
              <a:t>  ’Tis pleasant to repeat</a:t>
            </a:r>
          </a:p>
          <a:p>
            <a:r>
              <a:rPr lang="en-US" sz="8000" b="0" i="0" dirty="0">
                <a:solidFill>
                  <a:srgbClr val="333333"/>
                </a:solidFill>
                <a:effectLst/>
                <a:latin typeface="Helvetica Neue"/>
              </a:rPr>
              <a:t>What seems each time I tell it,</a:t>
            </a:r>
          </a:p>
          <a:p>
            <a:r>
              <a:rPr lang="en-US" sz="8000" b="0" i="0" dirty="0">
                <a:solidFill>
                  <a:srgbClr val="333333"/>
                </a:solidFill>
                <a:effectLst/>
                <a:latin typeface="Helvetica Neue"/>
              </a:rPr>
              <a:t>  More wonderfully sweet.</a:t>
            </a:r>
          </a:p>
        </p:txBody>
      </p:sp>
    </p:spTree>
    <p:extLst>
      <p:ext uri="{BB962C8B-B14F-4D97-AF65-F5344CB8AC3E}">
        <p14:creationId xmlns:p14="http://schemas.microsoft.com/office/powerpoint/2010/main" val="3836151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24786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0" b="0" i="0" dirty="0">
                <a:solidFill>
                  <a:srgbClr val="333333"/>
                </a:solidFill>
                <a:effectLst/>
                <a:latin typeface="Helvetica Neue"/>
              </a:rPr>
              <a:t>I love to tell the story; For         </a:t>
            </a:r>
            <a:br>
              <a:rPr lang="en-US" sz="8000" b="0" i="0" dirty="0">
                <a:solidFill>
                  <a:srgbClr val="333333"/>
                </a:solidFill>
                <a:effectLst/>
                <a:latin typeface="Helvetica Neue"/>
              </a:rPr>
            </a:br>
            <a:r>
              <a:rPr lang="en-US" sz="8000" b="0" i="0" dirty="0">
                <a:solidFill>
                  <a:srgbClr val="333333"/>
                </a:solidFill>
                <a:effectLst/>
                <a:latin typeface="Helvetica Neue"/>
              </a:rPr>
              <a:t>  some have never heard</a:t>
            </a:r>
          </a:p>
          <a:p>
            <a:r>
              <a:rPr lang="en-US" sz="8000" b="0" i="0" dirty="0">
                <a:solidFill>
                  <a:srgbClr val="333333"/>
                </a:solidFill>
                <a:effectLst/>
                <a:latin typeface="Helvetica Neue"/>
              </a:rPr>
              <a:t>The message of salvation</a:t>
            </a:r>
          </a:p>
          <a:p>
            <a:r>
              <a:rPr lang="en-US" sz="8000" b="0" i="0" dirty="0">
                <a:solidFill>
                  <a:srgbClr val="333333"/>
                </a:solidFill>
                <a:effectLst/>
                <a:latin typeface="Helvetica Neue"/>
              </a:rPr>
              <a:t>  From God’s own holy</a:t>
            </a:r>
            <a:br>
              <a:rPr lang="en-US" sz="8000" b="0" i="0" dirty="0">
                <a:solidFill>
                  <a:srgbClr val="333333"/>
                </a:solidFill>
                <a:effectLst/>
                <a:latin typeface="Helvetica Neue"/>
              </a:rPr>
            </a:br>
            <a:r>
              <a:rPr lang="en-US" sz="8000" b="0" i="0" dirty="0">
                <a:solidFill>
                  <a:srgbClr val="333333"/>
                </a:solidFill>
                <a:effectLst/>
                <a:latin typeface="Helvetica Neue"/>
              </a:rPr>
              <a:t>  Word.</a:t>
            </a:r>
          </a:p>
        </p:txBody>
      </p:sp>
    </p:spTree>
    <p:extLst>
      <p:ext uri="{BB962C8B-B14F-4D97-AF65-F5344CB8AC3E}">
        <p14:creationId xmlns:p14="http://schemas.microsoft.com/office/powerpoint/2010/main" val="329513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0" b="0" i="0" dirty="0">
                <a:solidFill>
                  <a:srgbClr val="333333"/>
                </a:solidFill>
                <a:effectLst/>
                <a:latin typeface="Helvetica Neue"/>
              </a:rPr>
              <a:t>	I love to tell the story,</a:t>
            </a:r>
          </a:p>
          <a:p>
            <a:pPr algn="ctr"/>
            <a:r>
              <a:rPr lang="en-US" sz="8000" b="0" i="0" dirty="0" err="1">
                <a:solidFill>
                  <a:srgbClr val="333333"/>
                </a:solidFill>
                <a:effectLst/>
                <a:latin typeface="Helvetica Neue"/>
              </a:rPr>
              <a:t>’Twill</a:t>
            </a:r>
            <a:r>
              <a:rPr lang="en-US" sz="8000" b="0" i="0" dirty="0">
                <a:solidFill>
                  <a:srgbClr val="333333"/>
                </a:solidFill>
                <a:effectLst/>
                <a:latin typeface="Helvetica Neue"/>
              </a:rPr>
              <a:t> be my theme in glory</a:t>
            </a:r>
          </a:p>
          <a:p>
            <a:pPr algn="ctr"/>
            <a:r>
              <a:rPr lang="en-US" sz="8000" b="0" i="0" dirty="0">
                <a:solidFill>
                  <a:srgbClr val="333333"/>
                </a:solidFill>
                <a:effectLst/>
                <a:latin typeface="Helvetica Neue"/>
              </a:rPr>
              <a:t>To tell the old, old story</a:t>
            </a:r>
          </a:p>
          <a:p>
            <a:pPr algn="ctr"/>
            <a:r>
              <a:rPr lang="en-US" sz="8000" b="0" i="0" dirty="0">
                <a:solidFill>
                  <a:srgbClr val="333333"/>
                </a:solidFill>
                <a:effectLst/>
                <a:latin typeface="Helvetica Neue"/>
              </a:rPr>
              <a:t>  of Jesus and His love.</a:t>
            </a:r>
            <a:endParaRPr lang="en-US" sz="5400" dirty="0"/>
          </a:p>
        </p:txBody>
      </p:sp>
    </p:spTree>
    <p:extLst>
      <p:ext uri="{BB962C8B-B14F-4D97-AF65-F5344CB8AC3E}">
        <p14:creationId xmlns:p14="http://schemas.microsoft.com/office/powerpoint/2010/main" val="4277805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649648"/>
            <a:ext cx="12191999" cy="255454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0" b="0" i="0" dirty="0">
                <a:solidFill>
                  <a:srgbClr val="333333"/>
                </a:solidFill>
                <a:effectLst/>
                <a:latin typeface="Helvetica Neue"/>
              </a:rPr>
              <a:t>To tell the old, old story</a:t>
            </a:r>
          </a:p>
          <a:p>
            <a:pPr algn="ctr"/>
            <a:r>
              <a:rPr lang="en-US" sz="8000" b="0" i="0" dirty="0">
                <a:solidFill>
                  <a:srgbClr val="333333"/>
                </a:solidFill>
                <a:effectLst/>
                <a:latin typeface="Helvetica Neue"/>
              </a:rPr>
              <a:t>  of Jesus and His love.</a:t>
            </a:r>
            <a:endParaRPr lang="en-US" sz="5400" dirty="0"/>
          </a:p>
        </p:txBody>
      </p:sp>
    </p:spTree>
    <p:extLst>
      <p:ext uri="{BB962C8B-B14F-4D97-AF65-F5344CB8AC3E}">
        <p14:creationId xmlns:p14="http://schemas.microsoft.com/office/powerpoint/2010/main" val="141677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A mighty fortress is our God, a bulwark never failing</a:t>
            </a:r>
            <a:br>
              <a:rPr lang="en-US" sz="7200" dirty="0"/>
            </a:br>
            <a:r>
              <a:rPr lang="en-US" sz="7200" b="0" i="0" dirty="0">
                <a:solidFill>
                  <a:srgbClr val="000000"/>
                </a:solidFill>
                <a:effectLst/>
                <a:latin typeface="Raleway"/>
              </a:rPr>
              <a:t>Our Helper He, amid the flood</a:t>
            </a:r>
          </a:p>
          <a:p>
            <a:pPr algn="ctr"/>
            <a:r>
              <a:rPr lang="en-US" sz="7200" b="0" i="0" dirty="0">
                <a:solidFill>
                  <a:srgbClr val="000000"/>
                </a:solidFill>
                <a:effectLst/>
                <a:latin typeface="Raleway"/>
              </a:rPr>
              <a:t>of mortal ills prevailing</a:t>
            </a:r>
            <a:br>
              <a:rPr lang="en-US" sz="7200" dirty="0"/>
            </a:br>
            <a:endParaRPr lang="en-US" sz="7200" dirty="0">
              <a:cs typeface="Calibri"/>
            </a:endParaRPr>
          </a:p>
        </p:txBody>
      </p:sp>
    </p:spTree>
    <p:extLst>
      <p:ext uri="{BB962C8B-B14F-4D97-AF65-F5344CB8AC3E}">
        <p14:creationId xmlns:p14="http://schemas.microsoft.com/office/powerpoint/2010/main" val="2932084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1395-A750-4CDA-8596-36B5A4BCF0A9}"/>
              </a:ext>
            </a:extLst>
          </p:cNvPr>
          <p:cNvSpPr>
            <a:spLocks noGrp="1"/>
          </p:cNvSpPr>
          <p:nvPr>
            <p:ph type="title"/>
          </p:nvPr>
        </p:nvSpPr>
        <p:spPr>
          <a:xfrm>
            <a:off x="225468" y="187889"/>
            <a:ext cx="11786992" cy="6463431"/>
          </a:xfrm>
          <a:solidFill>
            <a:schemeClr val="tx1">
              <a:lumMod val="65000"/>
              <a:lumOff val="35000"/>
            </a:schemeClr>
          </a:solidFill>
        </p:spPr>
        <p:txBody>
          <a:bodyPr>
            <a:normAutofit/>
          </a:bodyPr>
          <a:lstStyle/>
          <a:p>
            <a:pPr algn="ctr"/>
            <a:r>
              <a:rPr lang="en-US" sz="12800" dirty="0">
                <a:solidFill>
                  <a:schemeClr val="bg1"/>
                </a:solidFill>
              </a:rPr>
              <a:t>Benediction</a:t>
            </a:r>
            <a:br>
              <a:rPr lang="en-US" sz="12800" dirty="0">
                <a:solidFill>
                  <a:schemeClr val="bg1"/>
                </a:solidFill>
              </a:rPr>
            </a:br>
            <a:r>
              <a:rPr lang="en-US" dirty="0">
                <a:solidFill>
                  <a:schemeClr val="bg1"/>
                </a:solidFill>
              </a:rPr>
              <a:t>Dr Doug Deuel</a:t>
            </a:r>
          </a:p>
        </p:txBody>
      </p:sp>
    </p:spTree>
    <p:extLst>
      <p:ext uri="{BB962C8B-B14F-4D97-AF65-F5344CB8AC3E}">
        <p14:creationId xmlns:p14="http://schemas.microsoft.com/office/powerpoint/2010/main" val="265351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457D-9B55-49CD-ACCF-6B5AED0EC155}"/>
              </a:ext>
            </a:extLst>
          </p:cNvPr>
          <p:cNvSpPr>
            <a:spLocks noGrp="1"/>
          </p:cNvSpPr>
          <p:nvPr>
            <p:ph type="title"/>
          </p:nvPr>
        </p:nvSpPr>
        <p:spPr/>
        <p:txBody>
          <a:bodyPr/>
          <a:lstStyle/>
          <a:p>
            <a:endParaRPr lang="en-US"/>
          </a:p>
        </p:txBody>
      </p:sp>
      <p:pic>
        <p:nvPicPr>
          <p:cNvPr id="5" name="Content Placeholder 4" descr="A sign on a tile wall&#10;&#10;Description automatically generated with low confidence">
            <a:extLst>
              <a:ext uri="{FF2B5EF4-FFF2-40B4-BE49-F238E27FC236}">
                <a16:creationId xmlns:a16="http://schemas.microsoft.com/office/drawing/2014/main" id="{A8796207-B3A7-4E63-AB59-02E5DE96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3283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52077" y="-959"/>
            <a:ext cx="12246633"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For still our ancient foe</a:t>
            </a:r>
          </a:p>
          <a:p>
            <a:pPr algn="ctr"/>
            <a:r>
              <a:rPr lang="en-US" sz="7200" b="0" i="0" dirty="0">
                <a:solidFill>
                  <a:srgbClr val="000000"/>
                </a:solidFill>
                <a:effectLst/>
                <a:latin typeface="Raleway"/>
              </a:rPr>
              <a:t>doth seek to work us woe</a:t>
            </a:r>
            <a:br>
              <a:rPr lang="en-US" sz="7200" dirty="0"/>
            </a:br>
            <a:r>
              <a:rPr lang="en-US" sz="7200" b="0" i="0" dirty="0">
                <a:solidFill>
                  <a:srgbClr val="000000"/>
                </a:solidFill>
                <a:effectLst/>
                <a:latin typeface="Raleway"/>
              </a:rPr>
              <a:t>His craft and </a:t>
            </a:r>
            <a:r>
              <a:rPr lang="en-US" sz="7200" b="0" i="0" dirty="0" err="1">
                <a:solidFill>
                  <a:srgbClr val="000000"/>
                </a:solidFill>
                <a:effectLst/>
                <a:latin typeface="Raleway"/>
              </a:rPr>
              <a:t>pow’r</a:t>
            </a:r>
            <a:r>
              <a:rPr lang="en-US" sz="7200" b="0" i="0" dirty="0">
                <a:solidFill>
                  <a:srgbClr val="000000"/>
                </a:solidFill>
                <a:effectLst/>
                <a:latin typeface="Raleway"/>
              </a:rPr>
              <a:t> are great,</a:t>
            </a:r>
          </a:p>
          <a:p>
            <a:pPr algn="ctr"/>
            <a:r>
              <a:rPr lang="en-US" sz="7200" b="0" i="0" dirty="0">
                <a:solidFill>
                  <a:srgbClr val="000000"/>
                </a:solidFill>
                <a:effectLst/>
                <a:latin typeface="Raleway"/>
              </a:rPr>
              <a:t>and armed with cruel hate</a:t>
            </a:r>
            <a:br>
              <a:rPr lang="en-US" sz="7200" dirty="0"/>
            </a:br>
            <a:r>
              <a:rPr lang="en-US" sz="7200" b="0" i="0" dirty="0">
                <a:solidFill>
                  <a:srgbClr val="000000"/>
                </a:solidFill>
                <a:effectLst/>
                <a:latin typeface="Raleway"/>
              </a:rPr>
              <a:t>On earth is not his equal</a:t>
            </a:r>
            <a:endParaRPr lang="en-US" sz="7200" dirty="0">
              <a:cs typeface="Calibri"/>
            </a:endParaRPr>
          </a:p>
        </p:txBody>
      </p:sp>
    </p:spTree>
    <p:extLst>
      <p:ext uri="{BB962C8B-B14F-4D97-AF65-F5344CB8AC3E}">
        <p14:creationId xmlns:p14="http://schemas.microsoft.com/office/powerpoint/2010/main" val="83144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Did we in our own strength confide,</a:t>
            </a:r>
          </a:p>
          <a:p>
            <a:pPr algn="ctr"/>
            <a:r>
              <a:rPr lang="en-US" sz="7200" b="0" i="0" dirty="0">
                <a:solidFill>
                  <a:srgbClr val="000000"/>
                </a:solidFill>
                <a:effectLst/>
                <a:latin typeface="Raleway"/>
              </a:rPr>
              <a:t>our striving would be losing</a:t>
            </a:r>
            <a:br>
              <a:rPr lang="en-US" sz="7200" dirty="0"/>
            </a:br>
            <a:r>
              <a:rPr lang="en-US" sz="7200" b="0" i="0" dirty="0">
                <a:solidFill>
                  <a:srgbClr val="000000"/>
                </a:solidFill>
                <a:effectLst/>
                <a:latin typeface="Raleway"/>
              </a:rPr>
              <a:t>Were not the right Man on our side, the Man of God’s own choosing</a:t>
            </a:r>
            <a:endParaRPr lang="en-US" sz="7200" dirty="0">
              <a:cs typeface="Calibri"/>
            </a:endParaRPr>
          </a:p>
        </p:txBody>
      </p:sp>
    </p:spTree>
    <p:extLst>
      <p:ext uri="{BB962C8B-B14F-4D97-AF65-F5344CB8AC3E}">
        <p14:creationId xmlns:p14="http://schemas.microsoft.com/office/powerpoint/2010/main" val="7104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52077" y="-959"/>
            <a:ext cx="1224663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Dost ask who that may be? Christ Jesus, it is He</a:t>
            </a:r>
            <a:br>
              <a:rPr lang="en-US" sz="7200" dirty="0"/>
            </a:br>
            <a:r>
              <a:rPr lang="en-US" sz="7200" b="0" i="0" dirty="0">
                <a:solidFill>
                  <a:srgbClr val="000000"/>
                </a:solidFill>
                <a:effectLst/>
                <a:latin typeface="Raleway"/>
              </a:rPr>
              <a:t>The Lord of hosts His name, from age to age the same</a:t>
            </a:r>
            <a:br>
              <a:rPr lang="en-US" sz="7200" dirty="0"/>
            </a:br>
            <a:r>
              <a:rPr lang="en-US" sz="7200" b="0" i="0" dirty="0">
                <a:solidFill>
                  <a:srgbClr val="000000"/>
                </a:solidFill>
                <a:effectLst/>
                <a:latin typeface="Raleway"/>
              </a:rPr>
              <a:t>And He must win the battle</a:t>
            </a:r>
            <a:endParaRPr lang="en-US" sz="7200" dirty="0">
              <a:cs typeface="Calibri"/>
            </a:endParaRPr>
          </a:p>
        </p:txBody>
      </p:sp>
    </p:spTree>
    <p:extLst>
      <p:ext uri="{BB962C8B-B14F-4D97-AF65-F5344CB8AC3E}">
        <p14:creationId xmlns:p14="http://schemas.microsoft.com/office/powerpoint/2010/main" val="250666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2736</TotalTime>
  <Words>1682</Words>
  <Application>Microsoft Office PowerPoint</Application>
  <PresentationFormat>Widescreen</PresentationFormat>
  <Paragraphs>165</Paragraphs>
  <Slides>61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Arabic Typesetting</vt:lpstr>
      <vt:lpstr>Arial</vt:lpstr>
      <vt:lpstr>Book Antiqua</vt:lpstr>
      <vt:lpstr>Calibri</vt:lpstr>
      <vt:lpstr>Calibri Light</vt:lpstr>
      <vt:lpstr>Helvetica Neue</vt:lpstr>
      <vt:lpstr>Raleway</vt:lpstr>
      <vt:lpstr>Office Theme</vt:lpstr>
      <vt:lpstr>PowerPoint Presentation</vt:lpstr>
      <vt:lpstr>  Welcome To First Christian Church  May 16th  Dr. Doug Deuel Lesser-Known Stories of the Bible 4: Naaman </vt:lpstr>
      <vt:lpstr>  Welcome To First Christian Church  May 16th  Dr. Doug Deuel Lesser-Known Stories of the Bible 4: Naaman </vt:lpstr>
      <vt:lpstr>  Mellony Deuel   Call To Worship </vt:lpstr>
      <vt:lpstr> Hymn of Praise   Pg 10 All Verses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Mellony  Deuel   Invocation  </vt:lpstr>
      <vt:lpstr>Mellony  Deuel   Invocation  </vt:lpstr>
      <vt:lpstr>Mellony  Deuel   Invocation  </vt:lpstr>
      <vt:lpstr>Mellony  Deuel   Invocation  </vt:lpstr>
      <vt:lpstr>Gloria Patri </vt:lpstr>
      <vt:lpstr>Jessica Snyder</vt:lpstr>
      <vt:lpstr>Experiential learning</vt:lpstr>
      <vt:lpstr>Pastoral Prayer &amp; Prayers of the People </vt:lpstr>
      <vt:lpstr> Hymn of Communion  P902  All Verses</vt:lpstr>
      <vt:lpstr>PowerPoint Presentation</vt:lpstr>
      <vt:lpstr>PowerPoint Presentation</vt:lpstr>
      <vt:lpstr>PowerPoint Presentation</vt:lpstr>
      <vt:lpstr>PowerPoint Presentation</vt:lpstr>
      <vt:lpstr>PowerPoint Presentation</vt:lpstr>
      <vt:lpstr>PowerPoint Presentation</vt:lpstr>
      <vt:lpstr>Invitation to the Table</vt:lpstr>
      <vt:lpstr>Offering Meditation  Mellony Deuel </vt:lpstr>
      <vt:lpstr>Offering Meditation  Mellony Deuel </vt:lpstr>
      <vt:lpstr>Doxology </vt:lpstr>
      <vt:lpstr>Prayer of Dedication  Mellony Deuel </vt:lpstr>
      <vt:lpstr>Mellony Deuel    Scripture 2 Kings 5:1-3</vt:lpstr>
      <vt:lpstr>Mellony Deuel   Scripture 2 Kings 5:1-3</vt:lpstr>
      <vt:lpstr>Mellony Deuel   Scripture 2 Kings 5:1-3</vt:lpstr>
      <vt:lpstr> Special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Dr. Doug Deuel  Lesser-Known Stories of the Bible 4: The Story of Naaman </vt:lpstr>
      <vt:lpstr> Hymn of  Invitation P659 All Verses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Benediction Dr Doug Deuel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Reed</dc:creator>
  <cp:lastModifiedBy>Cricket Killingsworth</cp:lastModifiedBy>
  <cp:revision>603</cp:revision>
  <dcterms:created xsi:type="dcterms:W3CDTF">2021-04-26T13:40:04Z</dcterms:created>
  <dcterms:modified xsi:type="dcterms:W3CDTF">2021-05-16T15:14:08Z</dcterms:modified>
</cp:coreProperties>
</file>