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390" r:id="rId2"/>
    <p:sldId id="300" r:id="rId3"/>
    <p:sldId id="301" r:id="rId4"/>
    <p:sldId id="480" r:id="rId5"/>
    <p:sldId id="302" r:id="rId6"/>
    <p:sldId id="437" r:id="rId7"/>
    <p:sldId id="443" r:id="rId8"/>
    <p:sldId id="481" r:id="rId9"/>
    <p:sldId id="482" r:id="rId10"/>
    <p:sldId id="483" r:id="rId11"/>
    <p:sldId id="484" r:id="rId12"/>
    <p:sldId id="317" r:id="rId13"/>
    <p:sldId id="487" r:id="rId14"/>
    <p:sldId id="319" r:id="rId15"/>
    <p:sldId id="320" r:id="rId16"/>
    <p:sldId id="321" r:id="rId17"/>
    <p:sldId id="322" r:id="rId18"/>
    <p:sldId id="279" r:id="rId19"/>
    <p:sldId id="488" r:id="rId20"/>
    <p:sldId id="415" r:id="rId21"/>
    <p:sldId id="500" r:id="rId22"/>
    <p:sldId id="501" r:id="rId23"/>
    <p:sldId id="502" r:id="rId24"/>
    <p:sldId id="503" r:id="rId25"/>
    <p:sldId id="504" r:id="rId26"/>
    <p:sldId id="505" r:id="rId27"/>
    <p:sldId id="392" r:id="rId28"/>
    <p:sldId id="336" r:id="rId29"/>
    <p:sldId id="489" r:id="rId30"/>
    <p:sldId id="338" r:id="rId31"/>
    <p:sldId id="339" r:id="rId32"/>
    <p:sldId id="344" r:id="rId33"/>
    <p:sldId id="490" r:id="rId34"/>
    <p:sldId id="491" r:id="rId35"/>
    <p:sldId id="492" r:id="rId36"/>
    <p:sldId id="493" r:id="rId37"/>
    <p:sldId id="494" r:id="rId38"/>
    <p:sldId id="436" r:id="rId39"/>
    <p:sldId id="400" r:id="rId40"/>
    <p:sldId id="346" r:id="rId41"/>
    <p:sldId id="468" r:id="rId42"/>
    <p:sldId id="356" r:id="rId43"/>
    <p:sldId id="348" r:id="rId44"/>
    <p:sldId id="495" r:id="rId45"/>
    <p:sldId id="496" r:id="rId46"/>
    <p:sldId id="497" r:id="rId47"/>
    <p:sldId id="399" r:id="rId48"/>
    <p:sldId id="391"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BB2F4E-9CFA-4274-82C3-8A5122AB0504}">
          <p14:sldIdLst>
            <p14:sldId id="390"/>
            <p14:sldId id="300"/>
            <p14:sldId id="301"/>
            <p14:sldId id="480"/>
            <p14:sldId id="302"/>
            <p14:sldId id="437"/>
            <p14:sldId id="443"/>
            <p14:sldId id="481"/>
            <p14:sldId id="482"/>
            <p14:sldId id="483"/>
            <p14:sldId id="484"/>
            <p14:sldId id="317"/>
            <p14:sldId id="487"/>
            <p14:sldId id="319"/>
            <p14:sldId id="320"/>
            <p14:sldId id="321"/>
            <p14:sldId id="322"/>
            <p14:sldId id="279"/>
            <p14:sldId id="488"/>
            <p14:sldId id="415"/>
            <p14:sldId id="500"/>
            <p14:sldId id="501"/>
            <p14:sldId id="502"/>
            <p14:sldId id="503"/>
            <p14:sldId id="504"/>
            <p14:sldId id="505"/>
            <p14:sldId id="392"/>
            <p14:sldId id="336"/>
            <p14:sldId id="489"/>
            <p14:sldId id="338"/>
            <p14:sldId id="339"/>
            <p14:sldId id="344"/>
            <p14:sldId id="490"/>
            <p14:sldId id="491"/>
            <p14:sldId id="492"/>
            <p14:sldId id="493"/>
            <p14:sldId id="494"/>
            <p14:sldId id="436"/>
            <p14:sldId id="400"/>
            <p14:sldId id="346"/>
            <p14:sldId id="468"/>
            <p14:sldId id="356"/>
            <p14:sldId id="348"/>
            <p14:sldId id="495"/>
            <p14:sldId id="496"/>
            <p14:sldId id="497"/>
            <p14:sldId id="399"/>
            <p14:sldId id="39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7348" autoAdjust="0"/>
  </p:normalViewPr>
  <p:slideViewPr>
    <p:cSldViewPr snapToGrid="0">
      <p:cViewPr>
        <p:scale>
          <a:sx n="51" d="100"/>
          <a:sy n="51" d="100"/>
        </p:scale>
        <p:origin x="1220" y="3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2BB58B-CE57-48E0-88FE-8612E0F25903}" type="datetimeFigureOut">
              <a:rPr lang="en-US" smtClean="0"/>
              <a:t>6/3/2021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BF1FF-6BCB-42F7-B43A-DF311958242D}" type="slidenum">
              <a:rPr lang="en-US" smtClean="0"/>
              <a:t>‹#›</a:t>
            </a:fld>
            <a:endParaRPr lang="en-US"/>
          </a:p>
        </p:txBody>
      </p:sp>
    </p:spTree>
    <p:extLst>
      <p:ext uri="{BB962C8B-B14F-4D97-AF65-F5344CB8AC3E}">
        <p14:creationId xmlns:p14="http://schemas.microsoft.com/office/powerpoint/2010/main" val="3805860271"/>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BF1FF-6BCB-42F7-B43A-DF311958242D}" type="slidenum">
              <a:rPr lang="en-US" smtClean="0"/>
              <a:t>43</a:t>
            </a:fld>
            <a:endParaRPr lang="en-US"/>
          </a:p>
        </p:txBody>
      </p:sp>
    </p:spTree>
    <p:extLst>
      <p:ext uri="{BB962C8B-B14F-4D97-AF65-F5344CB8AC3E}">
        <p14:creationId xmlns:p14="http://schemas.microsoft.com/office/powerpoint/2010/main" val="155301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2BF1FF-6BCB-42F7-B43A-DF311958242D}" type="slidenum">
              <a:rPr lang="en-US" smtClean="0"/>
              <a:t>45</a:t>
            </a:fld>
            <a:endParaRPr lang="en-US"/>
          </a:p>
        </p:txBody>
      </p:sp>
    </p:spTree>
    <p:extLst>
      <p:ext uri="{BB962C8B-B14F-4D97-AF65-F5344CB8AC3E}">
        <p14:creationId xmlns:p14="http://schemas.microsoft.com/office/powerpoint/2010/main" val="778972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205013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159332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97962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479734-E20B-4D93-B8A9-F7027A5E7797}"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259807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479734-E20B-4D93-B8A9-F7027A5E7797}"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7586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479734-E20B-4D93-B8A9-F7027A5E7797}"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23563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479734-E20B-4D93-B8A9-F7027A5E7797}"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234925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479734-E20B-4D93-B8A9-F7027A5E7797}"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410516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79734-E20B-4D93-B8A9-F7027A5E7797}"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96366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79734-E20B-4D93-B8A9-F7027A5E7797}"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376646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479734-E20B-4D93-B8A9-F7027A5E7797}"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19FFE0-B956-4972-A204-41C5B71642D0}" type="slidenum">
              <a:rPr lang="en-US" smtClean="0"/>
              <a:t>‹#›</a:t>
            </a:fld>
            <a:endParaRPr lang="en-US"/>
          </a:p>
        </p:txBody>
      </p:sp>
    </p:spTree>
    <p:extLst>
      <p:ext uri="{BB962C8B-B14F-4D97-AF65-F5344CB8AC3E}">
        <p14:creationId xmlns:p14="http://schemas.microsoft.com/office/powerpoint/2010/main" val="869003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79734-E20B-4D93-B8A9-F7027A5E7797}" type="datetimeFigureOut">
              <a:rPr lang="en-US" smtClean="0"/>
              <a:t>6/3/2021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9FFE0-B956-4972-A204-41C5B71642D0}" type="slidenum">
              <a:rPr lang="en-US" smtClean="0"/>
              <a:t>‹#›</a:t>
            </a:fld>
            <a:endParaRPr lang="en-US"/>
          </a:p>
        </p:txBody>
      </p:sp>
    </p:spTree>
    <p:extLst>
      <p:ext uri="{BB962C8B-B14F-4D97-AF65-F5344CB8AC3E}">
        <p14:creationId xmlns:p14="http://schemas.microsoft.com/office/powerpoint/2010/main" val="2921517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FDE7-E741-47AD-BD51-4C8BFCEFCA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6F85A7C-230D-4E3D-8940-70E0B3FB8A76}"/>
              </a:ext>
            </a:extLst>
          </p:cNvPr>
          <p:cNvSpPr>
            <a:spLocks noGrp="1"/>
          </p:cNvSpPr>
          <p:nvPr>
            <p:ph type="subTitle" idx="1"/>
          </p:nvPr>
        </p:nvSpPr>
        <p:spPr/>
        <p:txBody>
          <a:bodyPr/>
          <a:lstStyle/>
          <a:p>
            <a:endParaRPr lang="en-US"/>
          </a:p>
        </p:txBody>
      </p:sp>
      <p:pic>
        <p:nvPicPr>
          <p:cNvPr id="5" name="Picture 4" descr="A picture containing text, wall, indoor, tiled&#10;&#10;Description automatically generated">
            <a:extLst>
              <a:ext uri="{FF2B5EF4-FFF2-40B4-BE49-F238E27FC236}">
                <a16:creationId xmlns:a16="http://schemas.microsoft.com/office/drawing/2014/main" id="{7EDD3930-C662-4E8A-8F5E-B0994DBA4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67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0" i="0" dirty="0">
                <a:solidFill>
                  <a:srgbClr val="000000"/>
                </a:solidFill>
                <a:effectLst/>
                <a:latin typeface="Raleway"/>
              </a:rPr>
              <a:t>Mid toil and tribulation,</a:t>
            </a:r>
          </a:p>
          <a:p>
            <a:r>
              <a:rPr lang="en-US" sz="7200" b="0" i="0" dirty="0">
                <a:solidFill>
                  <a:srgbClr val="000000"/>
                </a:solidFill>
                <a:effectLst/>
                <a:latin typeface="Raleway"/>
              </a:rPr>
              <a:t>And tumult of her war;</a:t>
            </a:r>
          </a:p>
          <a:p>
            <a:r>
              <a:rPr lang="en-US" sz="7200" b="0" i="0" dirty="0">
                <a:solidFill>
                  <a:srgbClr val="000000"/>
                </a:solidFill>
                <a:effectLst/>
                <a:latin typeface="Raleway"/>
              </a:rPr>
              <a:t>She waits the consummation</a:t>
            </a:r>
          </a:p>
          <a:p>
            <a:r>
              <a:rPr lang="en-US" sz="7200" b="0" i="0" dirty="0">
                <a:solidFill>
                  <a:srgbClr val="000000"/>
                </a:solidFill>
                <a:effectLst/>
                <a:latin typeface="Raleway"/>
              </a:rPr>
              <a:t>of peace forevermore.</a:t>
            </a:r>
          </a:p>
          <a:p>
            <a:r>
              <a:rPr lang="en-US" sz="7200" b="0" i="0" dirty="0">
                <a:solidFill>
                  <a:srgbClr val="000000"/>
                </a:solidFill>
                <a:effectLst/>
                <a:latin typeface="Raleway"/>
              </a:rPr>
              <a:t>‘Till with the vision glorious, Her longing eyes are blest</a:t>
            </a:r>
          </a:p>
        </p:txBody>
      </p:sp>
    </p:spTree>
    <p:extLst>
      <p:ext uri="{BB962C8B-B14F-4D97-AF65-F5344CB8AC3E}">
        <p14:creationId xmlns:p14="http://schemas.microsoft.com/office/powerpoint/2010/main" val="2442505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dirty="0">
                <a:solidFill>
                  <a:srgbClr val="000000"/>
                </a:solidFill>
                <a:latin typeface="Raleway"/>
              </a:rPr>
              <a:t>And the great church victorious</a:t>
            </a:r>
          </a:p>
          <a:p>
            <a:r>
              <a:rPr lang="en-US" sz="7200" b="0" i="0" dirty="0">
                <a:solidFill>
                  <a:srgbClr val="000000"/>
                </a:solidFill>
                <a:effectLst/>
                <a:latin typeface="Raleway"/>
              </a:rPr>
              <a:t>Shall be the church at rest</a:t>
            </a:r>
          </a:p>
        </p:txBody>
      </p:sp>
    </p:spTree>
    <p:extLst>
      <p:ext uri="{BB962C8B-B14F-4D97-AF65-F5344CB8AC3E}">
        <p14:creationId xmlns:p14="http://schemas.microsoft.com/office/powerpoint/2010/main" val="1711712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9695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5400" dirty="0">
                <a:solidFill>
                  <a:schemeClr val="bg1"/>
                </a:solidFill>
              </a:rPr>
              <a:t>Collin Flynn</a:t>
            </a:r>
            <a:br>
              <a:rPr lang="en-US" sz="5400" dirty="0">
                <a:solidFill>
                  <a:schemeClr val="bg1"/>
                </a:solidFill>
                <a:cs typeface="Calibri"/>
              </a:rPr>
            </a:br>
            <a:br>
              <a:rPr lang="en-US" sz="3700" dirty="0"/>
            </a:br>
            <a:r>
              <a:rPr lang="en-US" sz="7200" dirty="0">
                <a:solidFill>
                  <a:schemeClr val="bg1"/>
                </a:solidFill>
              </a:rPr>
              <a:t>Invocation</a:t>
            </a:r>
            <a:br>
              <a:rPr lang="en-US" sz="3700" dirty="0">
                <a:cs typeface="Calibri"/>
              </a:rPr>
            </a:b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9293"/>
            <a:ext cx="7407214" cy="684802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900" dirty="0">
                <a:latin typeface="Calibri Light"/>
                <a:cs typeface="Calibri Light"/>
              </a:rPr>
              <a:t>​</a:t>
            </a:r>
            <a:endParaRPr lang="en-US" sz="900" dirty="0">
              <a:latin typeface="Calibri" panose="020F0502020204030204"/>
              <a:cs typeface="Calibri" panose="020F0502020204030204"/>
            </a:endParaRPr>
          </a:p>
          <a:p>
            <a:r>
              <a:rPr lang="en-US" sz="5400" dirty="0">
                <a:ea typeface="+mn-lt"/>
                <a:cs typeface="+mn-lt"/>
              </a:rPr>
              <a:t>Be Thou our vision, O God. Help us walk by faith, not by sight. Like Samuel before us, remind us once more that you do not see as mortals see,</a:t>
            </a:r>
          </a:p>
          <a:p>
            <a:r>
              <a:rPr lang="en-US" sz="5400" dirty="0">
                <a:ea typeface="+mn-lt"/>
                <a:cs typeface="+mn-lt"/>
              </a:rPr>
              <a:t>for you do not judge by outward appearances, </a:t>
            </a:r>
          </a:p>
        </p:txBody>
      </p:sp>
    </p:spTree>
    <p:extLst>
      <p:ext uri="{BB962C8B-B14F-4D97-AF65-F5344CB8AC3E}">
        <p14:creationId xmlns:p14="http://schemas.microsoft.com/office/powerpoint/2010/main" val="61438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9695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5400" dirty="0">
                <a:solidFill>
                  <a:schemeClr val="bg1"/>
                </a:solidFill>
              </a:rPr>
              <a:t>Collin Flynn</a:t>
            </a:r>
            <a:br>
              <a:rPr lang="en-US" sz="5400" dirty="0">
                <a:solidFill>
                  <a:schemeClr val="bg1"/>
                </a:solidFill>
                <a:cs typeface="Calibri"/>
              </a:rPr>
            </a:br>
            <a:br>
              <a:rPr lang="en-US" sz="3700" dirty="0"/>
            </a:br>
            <a:r>
              <a:rPr lang="en-US" sz="7200" dirty="0">
                <a:solidFill>
                  <a:schemeClr val="bg1"/>
                </a:solidFill>
              </a:rPr>
              <a:t>Invocation</a:t>
            </a:r>
            <a:br>
              <a:rPr lang="en-US" sz="3700" dirty="0">
                <a:cs typeface="Calibri"/>
              </a:rPr>
            </a:b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9293"/>
            <a:ext cx="7407214" cy="684802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900" dirty="0">
                <a:latin typeface="Calibri Light"/>
                <a:cs typeface="Calibri Light"/>
              </a:rPr>
              <a:t>​</a:t>
            </a:r>
            <a:r>
              <a:rPr lang="en-US" sz="5400" dirty="0">
                <a:ea typeface="+mn-lt"/>
                <a:cs typeface="+mn-lt"/>
              </a:rPr>
              <a:t>But look on the heart.</a:t>
            </a:r>
          </a:p>
          <a:p>
            <a:r>
              <a:rPr lang="en-US" sz="5400" dirty="0">
                <a:ea typeface="+mn-lt"/>
                <a:cs typeface="+mn-lt"/>
              </a:rPr>
              <a:t>Create a clean heart within us, O God, that we may see your kingdom in a tiny mustard seed and marvel at the simple beauty of our world and our lives.</a:t>
            </a:r>
          </a:p>
        </p:txBody>
      </p:sp>
    </p:spTree>
    <p:extLst>
      <p:ext uri="{BB962C8B-B14F-4D97-AF65-F5344CB8AC3E}">
        <p14:creationId xmlns:p14="http://schemas.microsoft.com/office/powerpoint/2010/main" val="1150191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a:solidFill>
            <a:schemeClr val="accent5">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Gloria Patri</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5347618"/>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Glory be to the Father,</a:t>
            </a: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And to the Son, and to the Holy Ghost:</a:t>
            </a: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As it was in the beginning,</a:t>
            </a: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is now and Ever shall be: world without end.</a:t>
            </a:r>
          </a:p>
          <a:p>
            <a:pPr marL="0" marR="0" algn="ctr">
              <a:spcBef>
                <a:spcPts val="0"/>
              </a:spcBef>
              <a:spcAft>
                <a:spcPts val="300"/>
              </a:spcAft>
            </a:pPr>
            <a:r>
              <a:rPr lang="en-US" sz="4800" b="1" dirty="0">
                <a:effectLst/>
                <a:latin typeface="Calibri" panose="020F0502020204030204" pitchFamily="34" charset="0"/>
                <a:ea typeface="MS PMincho" panose="02020600040205080304" pitchFamily="18" charset="-128"/>
                <a:cs typeface="Calibri" panose="020F0502020204030204" pitchFamily="34" charset="0"/>
              </a:rPr>
              <a:t>Amen.  Amen</a:t>
            </a: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p:txBody>
      </p:sp>
    </p:spTree>
    <p:extLst>
      <p:ext uri="{BB962C8B-B14F-4D97-AF65-F5344CB8AC3E}">
        <p14:creationId xmlns:p14="http://schemas.microsoft.com/office/powerpoint/2010/main" val="3859727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CCFD-C43D-4D37-80EC-0B0D9EE8E988}"/>
              </a:ext>
            </a:extLst>
          </p:cNvPr>
          <p:cNvSpPr>
            <a:spLocks noGrp="1"/>
          </p:cNvSpPr>
          <p:nvPr>
            <p:ph type="title"/>
          </p:nvPr>
        </p:nvSpPr>
        <p:spPr/>
        <p:txBody>
          <a:bodyPr>
            <a:normAutofit/>
          </a:bodyPr>
          <a:lstStyle/>
          <a:p>
            <a:pPr algn="ctr"/>
            <a:r>
              <a:rPr lang="en-US" sz="8000" dirty="0"/>
              <a:t>Evan Snyder</a:t>
            </a:r>
          </a:p>
        </p:txBody>
      </p:sp>
      <p:pic>
        <p:nvPicPr>
          <p:cNvPr id="1028" name="Picture 4" descr="Children's Message 4/29/20 &quot;Blessings in Disguise&quot; - YouTube">
            <a:extLst>
              <a:ext uri="{FF2B5EF4-FFF2-40B4-BE49-F238E27FC236}">
                <a16:creationId xmlns:a16="http://schemas.microsoft.com/office/drawing/2014/main" id="{6CD6F184-043F-4A89-8B5C-39E89DE81E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3163" y="1690689"/>
            <a:ext cx="7900987" cy="419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739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86317" cy="6364317"/>
          </a:xfrm>
        </p:spPr>
        <p:txBody>
          <a:bodyPr vert="horz" lIns="60960" tIns="30480" rIns="60960" bIns="30480" rtlCol="0" anchor="ctr">
            <a:normAutofit fontScale="90000"/>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Pastoral Prayer</a:t>
            </a:r>
            <a:br>
              <a:rPr lang="en-US" sz="7200" dirty="0">
                <a:solidFill>
                  <a:schemeClr val="bg1"/>
                </a:solidFill>
              </a:rPr>
            </a:br>
            <a:r>
              <a:rPr lang="en-US" sz="7200" dirty="0">
                <a:solidFill>
                  <a:schemeClr val="bg1"/>
                </a:solidFill>
              </a:rPr>
              <a:t>&amp;</a:t>
            </a:r>
            <a:br>
              <a:rPr lang="en-US" sz="7200" dirty="0">
                <a:solidFill>
                  <a:schemeClr val="bg1"/>
                </a:solidFill>
              </a:rPr>
            </a:br>
            <a:r>
              <a:rPr lang="en-US" sz="7200" dirty="0">
                <a:solidFill>
                  <a:schemeClr val="bg1"/>
                </a:solidFill>
              </a:rPr>
              <a:t>Prayers of</a:t>
            </a:r>
            <a:br>
              <a:rPr lang="en-US" sz="7200" dirty="0">
                <a:solidFill>
                  <a:schemeClr val="bg1"/>
                </a:solidFill>
              </a:rPr>
            </a:br>
            <a:r>
              <a:rPr lang="en-US" sz="7200" dirty="0">
                <a:solidFill>
                  <a:schemeClr val="bg1"/>
                </a:solidFill>
              </a:rPr>
              <a:t>the</a:t>
            </a:r>
            <a:br>
              <a:rPr lang="en-US" sz="7200" dirty="0">
                <a:solidFill>
                  <a:schemeClr val="bg1"/>
                </a:solidFill>
              </a:rPr>
            </a:br>
            <a:r>
              <a:rPr lang="en-US" sz="7200" dirty="0">
                <a:solidFill>
                  <a:schemeClr val="bg1"/>
                </a:solidFill>
              </a:rPr>
              <a:t>People</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a:cs typeface="Calibri"/>
            </a:endParaRPr>
          </a:p>
          <a:p>
            <a:pPr algn="ctr">
              <a:buNone/>
            </a:pPr>
            <a:endParaRPr lang="en-US" sz="480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744819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lvl="0" indent="0" rtl="0">
              <a:spcBef>
                <a:spcPts val="0"/>
              </a:spcBef>
              <a:spcAft>
                <a:spcPts val="0"/>
              </a:spcAft>
              <a:buClr>
                <a:schemeClr val="dk1"/>
              </a:buClr>
              <a:buSzPts val="5000"/>
              <a:buNone/>
            </a:pPr>
            <a:r>
              <a:rPr lang="en-US" sz="4800" dirty="0">
                <a:solidFill>
                  <a:schemeClr val="tx1"/>
                </a:solidFill>
                <a:latin typeface="Arabic Typesetting"/>
                <a:ea typeface="Arabic Typesetting"/>
                <a:cs typeface="Arabic Typesetting"/>
                <a:sym typeface="Arabic Typesetting"/>
              </a:rPr>
              <a:t>Our Father, who art in heaven, hallowed be your name. Thy kingdom come, Thy will be done, on earth as it is in heaven. Give us this day our daily bread, and forgive us our debts, as we forgive our debtors. Lead us not into temptation, but deliver us from evil, for thine is the kingdom, the power, and the glory, forever, Amen.</a:t>
            </a:r>
            <a:endParaRPr lang="en-US" sz="9600" dirty="0">
              <a:solidFill>
                <a:schemeClr val="tx1"/>
              </a:solidFill>
            </a:endParaRPr>
          </a:p>
          <a:p>
            <a:pPr marL="0" marR="0" algn="ctr">
              <a:spcBef>
                <a:spcPts val="0"/>
              </a:spcBef>
              <a:spcAft>
                <a:spcPts val="300"/>
              </a:spcAft>
            </a:pPr>
            <a:endParaRPr lang="en-US" sz="4800" dirty="0">
              <a:effectLst/>
              <a:latin typeface="Calibri" panose="020F0502020204030204" pitchFamily="34" charset="0"/>
              <a:ea typeface="MS PMincho" panose="02020600040205080304" pitchFamily="18" charset="-128"/>
              <a:cs typeface="Calibri" panose="020F0502020204030204" pitchFamily="34" charset="0"/>
            </a:endParaRPr>
          </a:p>
        </p:txBody>
      </p:sp>
    </p:spTree>
    <p:extLst>
      <p:ext uri="{BB962C8B-B14F-4D97-AF65-F5344CB8AC3E}">
        <p14:creationId xmlns:p14="http://schemas.microsoft.com/office/powerpoint/2010/main" val="2154005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50"/>
            <a:ext cx="4332307"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r>
              <a:rPr lang="en-US" sz="5334" baseline="30000" dirty="0">
                <a:solidFill>
                  <a:srgbClr val="FFFFFF"/>
                </a:solidFill>
                <a:cs typeface="Calibri Light"/>
              </a:rPr>
              <a:t>Hymn of </a:t>
            </a:r>
            <a:r>
              <a:rPr lang="en-US" sz="5334" kern="1200" baseline="30000" dirty="0">
                <a:solidFill>
                  <a:srgbClr val="FFFFFF"/>
                </a:solidFill>
                <a:cs typeface="Calibri Light"/>
              </a:rPr>
              <a:t>Communion</a:t>
            </a:r>
            <a:br>
              <a:rPr lang="en-US" sz="5334" baseline="30000" dirty="0">
                <a:solidFill>
                  <a:srgbClr val="FFFFFF"/>
                </a:solidFill>
                <a:cs typeface="Calibri Light"/>
              </a:rPr>
            </a:br>
            <a:r>
              <a:rPr lang="en-US" sz="5334" baseline="30000" dirty="0">
                <a:solidFill>
                  <a:srgbClr val="FFFFFF"/>
                </a:solidFill>
                <a:cs typeface="Calibri Light"/>
              </a:rPr>
              <a:t>P490</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669191" y="1439844"/>
            <a:ext cx="7522809" cy="227754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1" dirty="0">
                <a:latin typeface="Calibri Light"/>
                <a:cs typeface="Calibri Light"/>
              </a:rPr>
              <a:t>It is Well with My Soul</a:t>
            </a:r>
            <a:endParaRPr lang="en-US" sz="7200" b="1" dirty="0">
              <a:cs typeface="Calibri"/>
            </a:endParaRPr>
          </a:p>
        </p:txBody>
      </p:sp>
    </p:spTree>
    <p:extLst>
      <p:ext uri="{BB962C8B-B14F-4D97-AF65-F5344CB8AC3E}">
        <p14:creationId xmlns:p14="http://schemas.microsoft.com/office/powerpoint/2010/main" val="2848001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000000"/>
                </a:solidFill>
                <a:effectLst/>
              </a:rPr>
              <a:t>When peace, like a river, </a:t>
            </a:r>
            <a:r>
              <a:rPr lang="en-US" sz="7200" b="0" i="0" dirty="0" err="1">
                <a:solidFill>
                  <a:srgbClr val="000000"/>
                </a:solidFill>
                <a:effectLst/>
              </a:rPr>
              <a:t>attendeth</a:t>
            </a:r>
            <a:r>
              <a:rPr lang="en-US" sz="7200" b="0" i="0" dirty="0">
                <a:solidFill>
                  <a:srgbClr val="000000"/>
                </a:solidFill>
                <a:effectLst/>
              </a:rPr>
              <a:t> my way,</a:t>
            </a:r>
          </a:p>
          <a:p>
            <a:r>
              <a:rPr lang="en-US" sz="7200" b="0" i="0" dirty="0">
                <a:solidFill>
                  <a:srgbClr val="000000"/>
                </a:solidFill>
                <a:effectLst/>
              </a:rPr>
              <a:t>When sorrows like sea billows roll;</a:t>
            </a:r>
          </a:p>
          <a:p>
            <a:r>
              <a:rPr lang="en-US" sz="7200" b="0" i="0" dirty="0">
                <a:solidFill>
                  <a:srgbClr val="000000"/>
                </a:solidFill>
                <a:effectLst/>
              </a:rPr>
              <a:t>Whatever my lot,</a:t>
            </a:r>
          </a:p>
          <a:p>
            <a:r>
              <a:rPr lang="en-US" sz="7200" b="0" i="0" dirty="0">
                <a:solidFill>
                  <a:srgbClr val="000000"/>
                </a:solidFill>
                <a:effectLst/>
              </a:rPr>
              <a:t>Thou hast taught me to say,</a:t>
            </a:r>
          </a:p>
        </p:txBody>
      </p:sp>
    </p:spTree>
    <p:extLst>
      <p:ext uri="{BB962C8B-B14F-4D97-AF65-F5344CB8AC3E}">
        <p14:creationId xmlns:p14="http://schemas.microsoft.com/office/powerpoint/2010/main" val="2599010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1" y="2606685"/>
            <a:ext cx="12191999" cy="1200329"/>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000000"/>
                </a:solidFill>
                <a:effectLst/>
              </a:rPr>
              <a:t>It is well, it is well with my soul.</a:t>
            </a:r>
          </a:p>
        </p:txBody>
      </p:sp>
    </p:spTree>
    <p:extLst>
      <p:ext uri="{BB962C8B-B14F-4D97-AF65-F5344CB8AC3E}">
        <p14:creationId xmlns:p14="http://schemas.microsoft.com/office/powerpoint/2010/main" val="179802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9"/>
            <a:ext cx="4332307" cy="6235101"/>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600" kern="1200" dirty="0">
                <a:solidFill>
                  <a:srgbClr val="FFFFFF"/>
                </a:solidFill>
                <a:latin typeface="+mj-lt"/>
                <a:ea typeface="+mj-ea"/>
                <a:cs typeface="+mj-cs"/>
              </a:rPr>
              <a:t>Welcome To First Christian Church </a:t>
            </a:r>
            <a:br>
              <a:rPr lang="en-US" sz="3600" kern="1200" dirty="0"/>
            </a:br>
            <a:r>
              <a:rPr lang="en-US" sz="3600" kern="1200" dirty="0">
                <a:solidFill>
                  <a:srgbClr val="FFFFFF"/>
                </a:solidFill>
                <a:latin typeface="+mj-lt"/>
                <a:ea typeface="+mj-ea"/>
                <a:cs typeface="+mj-cs"/>
              </a:rPr>
              <a:t>June 6</a:t>
            </a:r>
            <a:r>
              <a:rPr lang="en-US" sz="3600" baseline="30000" dirty="0">
                <a:solidFill>
                  <a:srgbClr val="FFFFFF"/>
                </a:solidFill>
                <a:latin typeface="+mj-lt"/>
                <a:ea typeface="+mj-ea"/>
                <a:cs typeface="+mj-cs"/>
              </a:rPr>
              <a:t>th</a:t>
            </a:r>
            <a:br>
              <a:rPr lang="en-US" sz="3600" kern="1200" baseline="30000" dirty="0"/>
            </a:br>
            <a:br>
              <a:rPr lang="en-US" sz="3600" kern="1200" baseline="30000" dirty="0"/>
            </a:br>
            <a:br>
              <a:rPr lang="en-US" sz="4400" kern="1200" baseline="30000" dirty="0"/>
            </a:br>
            <a:r>
              <a:rPr lang="en-US" sz="4400" kern="1200" baseline="30000" dirty="0">
                <a:solidFill>
                  <a:srgbClr val="FFFFFF"/>
                </a:solidFill>
                <a:latin typeface="+mj-lt"/>
                <a:ea typeface="+mj-ea"/>
                <a:cs typeface="+mj-cs"/>
              </a:rPr>
              <a:t>Dr. Doug Deuel</a:t>
            </a:r>
            <a:br>
              <a:rPr lang="en-US" sz="4400" baseline="30000" dirty="0">
                <a:solidFill>
                  <a:srgbClr val="FFFFFF"/>
                </a:solidFill>
                <a:latin typeface="+mj-lt"/>
                <a:ea typeface="+mj-ea"/>
                <a:cs typeface="+mj-cs"/>
              </a:rPr>
            </a:br>
            <a:r>
              <a:rPr lang="en-US" sz="4400" baseline="30000" dirty="0">
                <a:solidFill>
                  <a:srgbClr val="FFFFFF"/>
                </a:solidFill>
                <a:latin typeface="+mj-lt"/>
                <a:ea typeface="+mj-ea"/>
                <a:cs typeface="+mj-cs"/>
              </a:rPr>
              <a:t>“</a:t>
            </a:r>
            <a:r>
              <a:rPr lang="en-US" sz="4400" kern="1200" baseline="30000" dirty="0">
                <a:solidFill>
                  <a:srgbClr val="FFFFFF"/>
                </a:solidFill>
                <a:latin typeface="+mj-lt"/>
                <a:ea typeface="+mj-ea"/>
                <a:cs typeface="+mj-cs"/>
              </a:rPr>
              <a:t>Am I in the Wrong Race”</a:t>
            </a:r>
            <a:endParaRPr lang="en-US" sz="3700" kern="1200" dirty="0">
              <a:solidFill>
                <a:srgbClr val="FFFFFF"/>
              </a:solidFill>
              <a:latin typeface="+mj-lt"/>
              <a:ea typeface="+mj-ea"/>
              <a:cs typeface="Calibri Light" panose="020F0302020204030204"/>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5654616" y="1164266"/>
            <a:ext cx="6188015" cy="4336961"/>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indent="0" algn="ctr">
              <a:buNone/>
            </a:pPr>
            <a:r>
              <a:rPr lang="en-US" sz="6000" dirty="0">
                <a:cs typeface="Calibri"/>
              </a:rPr>
              <a:t>GREETINGS</a:t>
            </a:r>
          </a:p>
          <a:p>
            <a:pPr marL="0" indent="0" algn="ctr">
              <a:buNone/>
            </a:pPr>
            <a:r>
              <a:rPr lang="en-US" sz="6000" dirty="0">
                <a:cs typeface="Calibri"/>
              </a:rPr>
              <a:t>&amp;</a:t>
            </a:r>
          </a:p>
          <a:p>
            <a:pPr marL="0" indent="0" algn="ctr">
              <a:buNone/>
            </a:pPr>
            <a:r>
              <a:rPr lang="en-US" sz="6000" dirty="0">
                <a:cs typeface="Calibri"/>
              </a:rPr>
              <a:t>ANNOUNCEMENTS</a:t>
            </a:r>
          </a:p>
          <a:p>
            <a:pPr marL="0" indent="0" algn="ctr">
              <a:buNone/>
            </a:pPr>
            <a:endParaRPr lang="en-US" sz="5334" dirty="0">
              <a:cs typeface="Calibri"/>
            </a:endParaRPr>
          </a:p>
        </p:txBody>
      </p:sp>
    </p:spTree>
    <p:extLst>
      <p:ext uri="{BB962C8B-B14F-4D97-AF65-F5344CB8AC3E}">
        <p14:creationId xmlns:p14="http://schemas.microsoft.com/office/powerpoint/2010/main" val="1316532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6001643"/>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9600" b="0" i="0" dirty="0">
                <a:solidFill>
                  <a:srgbClr val="000000"/>
                </a:solidFill>
                <a:effectLst/>
                <a:latin typeface="Trebuchet MS" panose="020B0603020202020204" pitchFamily="34" charset="0"/>
              </a:rPr>
              <a:t>It is well with my soul,</a:t>
            </a:r>
            <a:br>
              <a:rPr lang="en-US" sz="9600" dirty="0"/>
            </a:br>
            <a:r>
              <a:rPr lang="en-US" sz="9600" b="0" i="0" dirty="0">
                <a:solidFill>
                  <a:srgbClr val="000000"/>
                </a:solidFill>
                <a:effectLst/>
                <a:latin typeface="Trebuchet MS" panose="020B0603020202020204" pitchFamily="34" charset="0"/>
              </a:rPr>
              <a:t>It is well, it is well with my soul.</a:t>
            </a:r>
            <a:endParaRPr lang="en-US" sz="7200" dirty="0">
              <a:solidFill>
                <a:srgbClr val="000000"/>
              </a:solidFill>
            </a:endParaRPr>
          </a:p>
        </p:txBody>
      </p:sp>
    </p:spTree>
    <p:extLst>
      <p:ext uri="{BB962C8B-B14F-4D97-AF65-F5344CB8AC3E}">
        <p14:creationId xmlns:p14="http://schemas.microsoft.com/office/powerpoint/2010/main" val="2732897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000000"/>
                </a:solidFill>
                <a:effectLst/>
              </a:rPr>
              <a:t>My sin, oh, the bliss of this glorious thought!</a:t>
            </a:r>
          </a:p>
          <a:p>
            <a:r>
              <a:rPr lang="en-US" sz="7200" b="0" i="0" dirty="0">
                <a:solidFill>
                  <a:srgbClr val="000000"/>
                </a:solidFill>
                <a:effectLst/>
              </a:rPr>
              <a:t>My sin, not in part but the whole,</a:t>
            </a:r>
          </a:p>
          <a:p>
            <a:r>
              <a:rPr lang="en-US" sz="7200" b="0" i="0" dirty="0">
                <a:solidFill>
                  <a:srgbClr val="000000"/>
                </a:solidFill>
                <a:effectLst/>
              </a:rPr>
              <a:t>Is nailed to the cross, and I bear it no more,</a:t>
            </a:r>
          </a:p>
        </p:txBody>
      </p:sp>
    </p:spTree>
    <p:extLst>
      <p:ext uri="{BB962C8B-B14F-4D97-AF65-F5344CB8AC3E}">
        <p14:creationId xmlns:p14="http://schemas.microsoft.com/office/powerpoint/2010/main" val="2726221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1" y="2606685"/>
            <a:ext cx="12191999" cy="2308324"/>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000000"/>
                </a:solidFill>
                <a:effectLst/>
              </a:rPr>
              <a:t>Praise the Lord, praise the Lord, O my soul!</a:t>
            </a:r>
          </a:p>
        </p:txBody>
      </p:sp>
    </p:spTree>
    <p:extLst>
      <p:ext uri="{BB962C8B-B14F-4D97-AF65-F5344CB8AC3E}">
        <p14:creationId xmlns:p14="http://schemas.microsoft.com/office/powerpoint/2010/main" val="970948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6001643"/>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9600" b="0" i="0" dirty="0">
                <a:solidFill>
                  <a:srgbClr val="000000"/>
                </a:solidFill>
                <a:effectLst/>
                <a:latin typeface="Trebuchet MS" panose="020B0603020202020204" pitchFamily="34" charset="0"/>
              </a:rPr>
              <a:t>It is well with my soul,</a:t>
            </a:r>
            <a:br>
              <a:rPr lang="en-US" sz="9600" dirty="0"/>
            </a:br>
            <a:r>
              <a:rPr lang="en-US" sz="9600" b="0" i="0" dirty="0">
                <a:solidFill>
                  <a:srgbClr val="000000"/>
                </a:solidFill>
                <a:effectLst/>
                <a:latin typeface="Trebuchet MS" panose="020B0603020202020204" pitchFamily="34" charset="0"/>
              </a:rPr>
              <a:t>It is well, it is well with my soul.</a:t>
            </a:r>
            <a:endParaRPr lang="en-US" sz="7200" dirty="0">
              <a:solidFill>
                <a:srgbClr val="000000"/>
              </a:solidFill>
            </a:endParaRPr>
          </a:p>
        </p:txBody>
      </p:sp>
    </p:spTree>
    <p:extLst>
      <p:ext uri="{BB962C8B-B14F-4D97-AF65-F5344CB8AC3E}">
        <p14:creationId xmlns:p14="http://schemas.microsoft.com/office/powerpoint/2010/main" val="3136891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000000"/>
                </a:solidFill>
                <a:effectLst/>
              </a:rPr>
              <a:t>And Lord, haste the day when the faith shall be sight,</a:t>
            </a:r>
          </a:p>
          <a:p>
            <a:r>
              <a:rPr lang="en-US" sz="7200" b="0" i="0" dirty="0">
                <a:solidFill>
                  <a:srgbClr val="000000"/>
                </a:solidFill>
                <a:effectLst/>
              </a:rPr>
              <a:t>The clouds be rolled back as a scroll;</a:t>
            </a:r>
          </a:p>
          <a:p>
            <a:r>
              <a:rPr lang="en-US" sz="7200" b="0" i="0" dirty="0">
                <a:solidFill>
                  <a:srgbClr val="000000"/>
                </a:solidFill>
                <a:effectLst/>
              </a:rPr>
              <a:t>The trump shall resound, and the Lord shall descend,</a:t>
            </a:r>
          </a:p>
        </p:txBody>
      </p:sp>
    </p:spTree>
    <p:extLst>
      <p:ext uri="{BB962C8B-B14F-4D97-AF65-F5344CB8AC3E}">
        <p14:creationId xmlns:p14="http://schemas.microsoft.com/office/powerpoint/2010/main" val="781893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1" y="2606685"/>
            <a:ext cx="12191999" cy="1200329"/>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000000"/>
                </a:solidFill>
                <a:effectLst/>
              </a:rPr>
              <a:t>Even so, it is well with my soul.</a:t>
            </a:r>
          </a:p>
        </p:txBody>
      </p:sp>
    </p:spTree>
    <p:extLst>
      <p:ext uri="{BB962C8B-B14F-4D97-AF65-F5344CB8AC3E}">
        <p14:creationId xmlns:p14="http://schemas.microsoft.com/office/powerpoint/2010/main" val="3483942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1271"/>
            <a:ext cx="12191999" cy="6001643"/>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9600" b="0" i="0" dirty="0">
                <a:solidFill>
                  <a:srgbClr val="000000"/>
                </a:solidFill>
                <a:effectLst/>
                <a:latin typeface="Trebuchet MS" panose="020B0603020202020204" pitchFamily="34" charset="0"/>
              </a:rPr>
              <a:t>It is well with my soul,</a:t>
            </a:r>
            <a:br>
              <a:rPr lang="en-US" sz="9600" dirty="0"/>
            </a:br>
            <a:r>
              <a:rPr lang="en-US" sz="9600" b="0" i="0" dirty="0">
                <a:solidFill>
                  <a:srgbClr val="000000"/>
                </a:solidFill>
                <a:effectLst/>
                <a:latin typeface="Trebuchet MS" panose="020B0603020202020204" pitchFamily="34" charset="0"/>
              </a:rPr>
              <a:t>It is well, it is well with my soul.</a:t>
            </a:r>
            <a:endParaRPr lang="en-US" sz="7200" dirty="0">
              <a:solidFill>
                <a:srgbClr val="000000"/>
              </a:solidFill>
            </a:endParaRPr>
          </a:p>
        </p:txBody>
      </p:sp>
    </p:spTree>
    <p:extLst>
      <p:ext uri="{BB962C8B-B14F-4D97-AF65-F5344CB8AC3E}">
        <p14:creationId xmlns:p14="http://schemas.microsoft.com/office/powerpoint/2010/main" val="446786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A0C0A3-D365-4C46-8087-A5312404B68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3793"/>
          <a:stretch/>
        </p:blipFill>
        <p:spPr>
          <a:xfrm>
            <a:off x="20" y="0"/>
            <a:ext cx="13004798" cy="7315200"/>
          </a:xfrm>
          <a:prstGeom prst="rect">
            <a:avLst/>
          </a:prstGeom>
        </p:spPr>
      </p:pic>
      <p:sp>
        <p:nvSpPr>
          <p:cNvPr id="2" name="Title 1">
            <a:extLst>
              <a:ext uri="{FF2B5EF4-FFF2-40B4-BE49-F238E27FC236}">
                <a16:creationId xmlns:a16="http://schemas.microsoft.com/office/drawing/2014/main" id="{99AD05E8-2B49-4CEB-B361-E76AEFEB3816}"/>
              </a:ext>
            </a:extLst>
          </p:cNvPr>
          <p:cNvSpPr>
            <a:spLocks noGrp="1"/>
          </p:cNvSpPr>
          <p:nvPr>
            <p:ph type="title"/>
          </p:nvPr>
        </p:nvSpPr>
        <p:spPr>
          <a:xfrm>
            <a:off x="6601215" y="701457"/>
            <a:ext cx="5206419" cy="5124929"/>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defTabSz="914400"/>
            <a:r>
              <a:rPr lang="en-US" sz="5400" dirty="0">
                <a:solidFill>
                  <a:srgbClr val="262626"/>
                </a:solidFill>
              </a:rPr>
              <a:t>Invitation to the Table</a:t>
            </a:r>
          </a:p>
        </p:txBody>
      </p:sp>
      <p:sp>
        <p:nvSpPr>
          <p:cNvPr id="3" name="TextBox 2">
            <a:extLst>
              <a:ext uri="{FF2B5EF4-FFF2-40B4-BE49-F238E27FC236}">
                <a16:creationId xmlns:a16="http://schemas.microsoft.com/office/drawing/2014/main" id="{46F635D7-9F9D-4801-A572-E673EBCE3BCF}"/>
              </a:ext>
            </a:extLst>
          </p:cNvPr>
          <p:cNvSpPr txBox="1"/>
          <p:nvPr/>
        </p:nvSpPr>
        <p:spPr>
          <a:xfrm>
            <a:off x="61680" y="5942351"/>
            <a:ext cx="12752446" cy="1107996"/>
          </a:xfrm>
          <a:prstGeom prst="rect">
            <a:avLst/>
          </a:prstGeom>
          <a:noFill/>
        </p:spPr>
        <p:txBody>
          <a:bodyPr wrap="square" rtlCol="0">
            <a:spAutoFit/>
          </a:bodyPr>
          <a:lstStyle/>
          <a:p>
            <a:r>
              <a:rPr lang="en-US" sz="6600" dirty="0">
                <a:solidFill>
                  <a:schemeClr val="bg1"/>
                </a:solidFill>
              </a:rPr>
              <a:t>Linda Wood &amp; Cathy Cox</a:t>
            </a:r>
          </a:p>
        </p:txBody>
      </p:sp>
    </p:spTree>
    <p:extLst>
      <p:ext uri="{BB962C8B-B14F-4D97-AF65-F5344CB8AC3E}">
        <p14:creationId xmlns:p14="http://schemas.microsoft.com/office/powerpoint/2010/main" val="1746850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3230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Offering</a:t>
            </a:r>
            <a:br>
              <a:rPr lang="en-US" sz="7200" dirty="0">
                <a:solidFill>
                  <a:schemeClr val="bg1"/>
                </a:solidFill>
              </a:rPr>
            </a:br>
            <a:r>
              <a:rPr lang="en-US" sz="7200" dirty="0">
                <a:solidFill>
                  <a:schemeClr val="bg1"/>
                </a:solidFill>
              </a:rPr>
              <a:t>Meditation</a:t>
            </a:r>
            <a:br>
              <a:rPr lang="en-US" sz="7200" dirty="0">
                <a:solidFill>
                  <a:schemeClr val="bg1"/>
                </a:solidFill>
              </a:rPr>
            </a:br>
            <a:br>
              <a:rPr lang="en-US" sz="7200" dirty="0">
                <a:solidFill>
                  <a:schemeClr val="bg1"/>
                </a:solidFill>
              </a:rPr>
            </a:br>
            <a:r>
              <a:rPr lang="en-US" sz="7200" dirty="0">
                <a:solidFill>
                  <a:schemeClr val="bg1"/>
                </a:solidFill>
              </a:rPr>
              <a:t>Collin Flynn</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23202" y="314865"/>
            <a:ext cx="7468798" cy="652486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6000" dirty="0">
                <a:ea typeface="+mn-lt"/>
                <a:cs typeface="+mn-lt"/>
              </a:rPr>
              <a:t>Bountiful God, your Kingdom is like seed that someone scatters on the ground. How it grows, we know not, but there is abundance in the harvest.</a:t>
            </a:r>
            <a:endParaRPr lang="en-US" sz="6000" dirty="0">
              <a:cs typeface="Calibri"/>
            </a:endParaRPr>
          </a:p>
        </p:txBody>
      </p:sp>
    </p:spTree>
    <p:extLst>
      <p:ext uri="{BB962C8B-B14F-4D97-AF65-F5344CB8AC3E}">
        <p14:creationId xmlns:p14="http://schemas.microsoft.com/office/powerpoint/2010/main" val="3499692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3"/>
            <a:ext cx="4332307" cy="6308767"/>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Offering</a:t>
            </a:r>
            <a:br>
              <a:rPr lang="en-US" sz="7200" dirty="0">
                <a:solidFill>
                  <a:schemeClr val="bg1"/>
                </a:solidFill>
              </a:rPr>
            </a:br>
            <a:r>
              <a:rPr lang="en-US" sz="7200" dirty="0">
                <a:solidFill>
                  <a:schemeClr val="bg1"/>
                </a:solidFill>
              </a:rPr>
              <a:t>Meditation</a:t>
            </a:r>
            <a:br>
              <a:rPr lang="en-US" sz="7200" dirty="0">
                <a:solidFill>
                  <a:schemeClr val="bg1"/>
                </a:solidFill>
              </a:rPr>
            </a:br>
            <a:br>
              <a:rPr lang="en-US" sz="7200" dirty="0">
                <a:solidFill>
                  <a:schemeClr val="bg1"/>
                </a:solidFill>
              </a:rPr>
            </a:br>
            <a:r>
              <a:rPr lang="en-US" sz="7200" dirty="0">
                <a:solidFill>
                  <a:schemeClr val="bg1"/>
                </a:solidFill>
              </a:rPr>
              <a:t>Collin Flynn</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23202" y="314865"/>
            <a:ext cx="7468798" cy="560153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6000" dirty="0">
                <a:ea typeface="+mn-lt"/>
                <a:cs typeface="+mn-lt"/>
              </a:rPr>
              <a:t>Your kingdom</a:t>
            </a:r>
          </a:p>
          <a:p>
            <a:r>
              <a:rPr lang="en-US" sz="6000" dirty="0">
                <a:ea typeface="+mn-lt"/>
                <a:cs typeface="+mn-lt"/>
              </a:rPr>
              <a:t>is like a tiny mustard seed that grows into a shrub where the birds of the air build</a:t>
            </a:r>
          </a:p>
          <a:p>
            <a:r>
              <a:rPr lang="en-US" sz="6000" dirty="0">
                <a:ea typeface="+mn-lt"/>
                <a:cs typeface="+mn-lt"/>
              </a:rPr>
              <a:t>their nests. </a:t>
            </a:r>
          </a:p>
        </p:txBody>
      </p:sp>
    </p:spTree>
    <p:extLst>
      <p:ext uri="{BB962C8B-B14F-4D97-AF65-F5344CB8AC3E}">
        <p14:creationId xmlns:p14="http://schemas.microsoft.com/office/powerpoint/2010/main" val="181922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40385" y="302300"/>
            <a:ext cx="4353643"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br>
              <a:rPr lang="en-US" sz="5334" dirty="0"/>
            </a:br>
            <a:r>
              <a:rPr lang="en-US" sz="5334" baseline="30000" dirty="0">
                <a:solidFill>
                  <a:srgbClr val="FFFFFF"/>
                </a:solidFill>
                <a:cs typeface="Calibri Light"/>
              </a:rPr>
              <a:t>Collin Flynn</a:t>
            </a:r>
            <a:br>
              <a:rPr lang="en-US" sz="4800" kern="1200" baseline="30000" dirty="0"/>
            </a:br>
            <a:br>
              <a:rPr lang="en-US" sz="5334" kern="1200" baseline="30000" dirty="0"/>
            </a:br>
            <a:r>
              <a:rPr lang="en-US" sz="5334" baseline="30000" dirty="0">
                <a:solidFill>
                  <a:srgbClr val="FFFFFF"/>
                </a:solidFill>
                <a:cs typeface="Calibri Light"/>
              </a:rPr>
              <a:t>Call To</a:t>
            </a:r>
            <a:br>
              <a:rPr lang="en-US" sz="5334" kern="1200" baseline="30000" dirty="0">
                <a:solidFill>
                  <a:srgbClr val="FFFFFF"/>
                </a:solidFill>
                <a:cs typeface="Calibri Light"/>
              </a:rPr>
            </a:br>
            <a:r>
              <a:rPr lang="en-US" sz="5334" baseline="30000" dirty="0">
                <a:solidFill>
                  <a:srgbClr val="FFFFFF"/>
                </a:solidFill>
                <a:cs typeface="Calibri Light"/>
              </a:rPr>
              <a:t>Worship</a:t>
            </a:r>
            <a:br>
              <a:rPr lang="en-US" sz="3734"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4734464" y="42833"/>
            <a:ext cx="7457535" cy="6867375"/>
          </a:xfrm>
        </p:spPr>
        <p:txBody>
          <a:bodyPr vert="horz" lIns="60960" tIns="30480" rIns="60960" bIns="30480" rtlCol="0" anchor="t">
            <a:normAutofit fontScale="85000" lnSpcReduction="20000"/>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buNone/>
            </a:pPr>
            <a:endParaRPr lang="en-US" sz="4000" dirty="0">
              <a:cs typeface="Calibri"/>
            </a:endParaRPr>
          </a:p>
          <a:p>
            <a:pPr>
              <a:buNone/>
            </a:pPr>
            <a:r>
              <a:rPr lang="en-US" sz="6900" dirty="0">
                <a:ea typeface="+mn-lt"/>
                <a:cs typeface="+mn-lt"/>
              </a:rPr>
              <a:t>Come to the Lord.</a:t>
            </a:r>
            <a:br>
              <a:rPr lang="en-US" sz="6900" dirty="0">
                <a:ea typeface="+mn-lt"/>
                <a:cs typeface="+mn-lt"/>
              </a:rPr>
            </a:br>
            <a:br>
              <a:rPr lang="en-US" sz="6900" dirty="0">
                <a:ea typeface="+mn-lt"/>
                <a:cs typeface="+mn-lt"/>
              </a:rPr>
            </a:br>
            <a:r>
              <a:rPr lang="en-US" sz="6900" b="1" dirty="0">
                <a:ea typeface="+mn-lt"/>
                <a:cs typeface="+mn-lt"/>
              </a:rPr>
              <a:t>We will walk in the light of faith.</a:t>
            </a:r>
            <a:endParaRPr lang="en-US" sz="6900" dirty="0">
              <a:ea typeface="+mn-lt"/>
              <a:cs typeface="+mn-lt"/>
            </a:endParaRPr>
          </a:p>
          <a:p>
            <a:pPr>
              <a:buNone/>
            </a:pPr>
            <a:endParaRPr lang="en-US" sz="6900" b="1" dirty="0">
              <a:ea typeface="+mn-lt"/>
              <a:cs typeface="+mn-lt"/>
            </a:endParaRPr>
          </a:p>
          <a:p>
            <a:pPr>
              <a:buNone/>
            </a:pPr>
            <a:r>
              <a:rPr lang="en-US" sz="6900" dirty="0">
                <a:ea typeface="+mn-lt"/>
                <a:cs typeface="+mn-lt"/>
              </a:rPr>
              <a:t>Come to the Lord.</a:t>
            </a:r>
            <a:br>
              <a:rPr lang="en-US" sz="6900" dirty="0">
                <a:ea typeface="+mn-lt"/>
                <a:cs typeface="+mn-lt"/>
              </a:rPr>
            </a:br>
            <a:br>
              <a:rPr lang="en-US" sz="6900" b="1" dirty="0">
                <a:ea typeface="+mn-lt"/>
                <a:cs typeface="+mn-lt"/>
              </a:rPr>
            </a:br>
            <a:r>
              <a:rPr lang="en-US" sz="6900" b="1" dirty="0">
                <a:ea typeface="+mn-lt"/>
                <a:cs typeface="+mn-lt"/>
              </a:rPr>
              <a:t>We will love in the light of faith.</a:t>
            </a:r>
          </a:p>
        </p:txBody>
      </p:sp>
    </p:spTree>
    <p:extLst>
      <p:ext uri="{BB962C8B-B14F-4D97-AF65-F5344CB8AC3E}">
        <p14:creationId xmlns:p14="http://schemas.microsoft.com/office/powerpoint/2010/main" val="508366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42947"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Doxology</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314865"/>
            <a:ext cx="7407214" cy="6054350"/>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lvl="0" indent="0" algn="ctr" rtl="0">
              <a:lnSpc>
                <a:spcPct val="150000"/>
              </a:lnSpc>
              <a:spcBef>
                <a:spcPts val="0"/>
              </a:spcBef>
              <a:spcAft>
                <a:spcPts val="0"/>
              </a:spcAft>
              <a:buNone/>
            </a:pPr>
            <a:r>
              <a:rPr lang="en-US" sz="4400" b="0" i="0" u="none" strike="noStrike" cap="none" dirty="0">
                <a:solidFill>
                  <a:schemeClr val="dk1"/>
                </a:solidFill>
                <a:latin typeface="Book Antiqua"/>
                <a:ea typeface="Book Antiqua"/>
                <a:cs typeface="Book Antiqua"/>
                <a:sym typeface="Book Antiqua"/>
              </a:rPr>
              <a:t>Praise God, from whom all blessings flow; Praise Him, all Creatures here below; Praise Him above, ye </a:t>
            </a:r>
            <a:r>
              <a:rPr lang="en-US" sz="4400" b="0" i="0" u="none" strike="noStrike" cap="none" dirty="0" err="1">
                <a:solidFill>
                  <a:schemeClr val="dk1"/>
                </a:solidFill>
                <a:latin typeface="Book Antiqua"/>
                <a:ea typeface="Book Antiqua"/>
                <a:cs typeface="Book Antiqua"/>
                <a:sym typeface="Book Antiqua"/>
              </a:rPr>
              <a:t>heav’nly</a:t>
            </a:r>
            <a:r>
              <a:rPr lang="en-US" sz="4400" b="0" i="0" u="none" strike="noStrike" cap="none" dirty="0">
                <a:solidFill>
                  <a:schemeClr val="dk1"/>
                </a:solidFill>
                <a:latin typeface="Book Antiqua"/>
                <a:ea typeface="Book Antiqua"/>
                <a:cs typeface="Book Antiqua"/>
                <a:sym typeface="Book Antiqua"/>
              </a:rPr>
              <a:t> host; Praise Father, Son, and Holy Ghost!</a:t>
            </a:r>
            <a:endParaRPr lang="en-US" sz="4400" dirty="0"/>
          </a:p>
        </p:txBody>
      </p:sp>
    </p:spTree>
    <p:extLst>
      <p:ext uri="{BB962C8B-B14F-4D97-AF65-F5344CB8AC3E}">
        <p14:creationId xmlns:p14="http://schemas.microsoft.com/office/powerpoint/2010/main" val="2364900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282874" y="182234"/>
            <a:ext cx="4332307" cy="5983316"/>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7200" dirty="0">
                <a:solidFill>
                  <a:schemeClr val="bg1"/>
                </a:solidFill>
              </a:rPr>
              <a:t>Prayer of</a:t>
            </a:r>
            <a:br>
              <a:rPr lang="en-US" sz="7200" dirty="0">
                <a:solidFill>
                  <a:schemeClr val="bg1"/>
                </a:solidFill>
              </a:rPr>
            </a:br>
            <a:r>
              <a:rPr lang="en-US" sz="7200" dirty="0">
                <a:solidFill>
                  <a:schemeClr val="bg1"/>
                </a:solidFill>
              </a:rPr>
              <a:t>Dedication</a:t>
            </a:r>
            <a:br>
              <a:rPr lang="en-US" sz="7200" dirty="0">
                <a:solidFill>
                  <a:schemeClr val="bg1"/>
                </a:solidFill>
              </a:rPr>
            </a:br>
            <a:br>
              <a:rPr lang="en-US" sz="7200" dirty="0">
                <a:solidFill>
                  <a:schemeClr val="bg1"/>
                </a:solidFill>
              </a:rPr>
            </a:br>
            <a:r>
              <a:rPr lang="en-US" sz="7200" dirty="0">
                <a:solidFill>
                  <a:schemeClr val="bg1"/>
                </a:solidFill>
              </a:rPr>
              <a:t>Collin Flynn</a:t>
            </a:r>
            <a:br>
              <a:rPr lang="en-US" sz="3700"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79035" y="-23337"/>
            <a:ext cx="7407214" cy="6533968"/>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marL="0" marR="0">
              <a:lnSpc>
                <a:spcPct val="107000"/>
              </a:lnSpc>
              <a:spcBef>
                <a:spcPts val="0"/>
              </a:spcBef>
              <a:spcAft>
                <a:spcPts val="800"/>
              </a:spcAft>
            </a:pPr>
            <a:r>
              <a:rPr lang="en-US" sz="6600" dirty="0"/>
              <a:t>May the gifts we bring bear as much fruit as the seeds of your kingdom, that all may be fed and all may be blessed. </a:t>
            </a:r>
            <a:r>
              <a:rPr lang="en-US" sz="4800" dirty="0"/>
              <a:t>AMEN</a:t>
            </a:r>
            <a:endParaRPr lang="en-US" sz="6600" dirty="0"/>
          </a:p>
        </p:txBody>
      </p:sp>
    </p:spTree>
    <p:extLst>
      <p:ext uri="{BB962C8B-B14F-4D97-AF65-F5344CB8AC3E}">
        <p14:creationId xmlns:p14="http://schemas.microsoft.com/office/powerpoint/2010/main" val="2708343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Collin Flynn</a:t>
            </a:r>
            <a:br>
              <a:rPr lang="en-US" sz="3734" dirty="0">
                <a:solidFill>
                  <a:srgbClr val="FFFFFF"/>
                </a:solidFill>
              </a:rPr>
            </a:b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Mark 8:31-38</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670952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31 Then he began to teach them that the Son of Man must undergo great suffering, and be rejected by the elders, the chief priests, and the scribes, and be killed, and after 3 days rise again.</a:t>
            </a:r>
          </a:p>
        </p:txBody>
      </p:sp>
    </p:spTree>
    <p:extLst>
      <p:ext uri="{BB962C8B-B14F-4D97-AF65-F5344CB8AC3E}">
        <p14:creationId xmlns:p14="http://schemas.microsoft.com/office/powerpoint/2010/main" val="1643379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Collin Flynn</a:t>
            </a:r>
            <a:br>
              <a:rPr lang="en-US" sz="3734" dirty="0">
                <a:solidFill>
                  <a:srgbClr val="FFFFFF"/>
                </a:solidFill>
              </a:rPr>
            </a:b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Mark 8:31-38</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670952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32 He said all this quite openly. And Peter took him aside and began to rebuke him.  33 But turning and looking at his disciples, he rebuked Peter and said, “Get behind me, Satan!</a:t>
            </a:r>
            <a:endParaRPr lang="en-US" sz="5400" dirty="0">
              <a:cs typeface="Calibri"/>
            </a:endParaRPr>
          </a:p>
        </p:txBody>
      </p:sp>
    </p:spTree>
    <p:extLst>
      <p:ext uri="{BB962C8B-B14F-4D97-AF65-F5344CB8AC3E}">
        <p14:creationId xmlns:p14="http://schemas.microsoft.com/office/powerpoint/2010/main" val="928617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Collin Flynn</a:t>
            </a:r>
            <a:br>
              <a:rPr lang="en-US" sz="3734" dirty="0">
                <a:solidFill>
                  <a:srgbClr val="FFFFFF"/>
                </a:solidFill>
              </a:rPr>
            </a:b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Mark 8:31-38</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670952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For you are setting your mind not on divine things but on human things.”</a:t>
            </a:r>
          </a:p>
          <a:p>
            <a:r>
              <a:rPr lang="en-US" sz="5400" dirty="0">
                <a:latin typeface="+mj-lt"/>
                <a:cs typeface="Calibri"/>
              </a:rPr>
              <a:t>34 He called the crowd with his disciples, and said to them, “If any want to become my followers, let them deny themselves</a:t>
            </a:r>
            <a:endParaRPr lang="en-US" sz="5400" dirty="0">
              <a:cs typeface="Calibri"/>
            </a:endParaRPr>
          </a:p>
        </p:txBody>
      </p:sp>
    </p:spTree>
    <p:extLst>
      <p:ext uri="{BB962C8B-B14F-4D97-AF65-F5344CB8AC3E}">
        <p14:creationId xmlns:p14="http://schemas.microsoft.com/office/powerpoint/2010/main" val="2570797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Collin Flynn</a:t>
            </a:r>
            <a:br>
              <a:rPr lang="en-US" sz="3734" dirty="0">
                <a:solidFill>
                  <a:srgbClr val="FFFFFF"/>
                </a:solidFill>
              </a:rPr>
            </a:b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Mark 8:31-38</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670952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and take up their cross and follow me. 35 For those who want to save their life will lose it, and those who lose their life for my sake, and for</a:t>
            </a:r>
          </a:p>
          <a:p>
            <a:r>
              <a:rPr lang="en-US" sz="5400" dirty="0">
                <a:latin typeface="Calibri Light"/>
                <a:cs typeface="Calibri Light"/>
              </a:rPr>
              <a:t>the sake of the gospel, will save it. </a:t>
            </a:r>
          </a:p>
        </p:txBody>
      </p:sp>
    </p:spTree>
    <p:extLst>
      <p:ext uri="{BB962C8B-B14F-4D97-AF65-F5344CB8AC3E}">
        <p14:creationId xmlns:p14="http://schemas.microsoft.com/office/powerpoint/2010/main" val="4239358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Collin Flynn</a:t>
            </a:r>
            <a:br>
              <a:rPr lang="en-US" sz="3734" dirty="0">
                <a:solidFill>
                  <a:srgbClr val="FFFFFF"/>
                </a:solidFill>
              </a:rPr>
            </a:b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Mark 8:31-38</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5047536"/>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36 For what will it profit them to gain the whole world and forfeit their life? 37 Indeed, what can they give in return for their life? </a:t>
            </a:r>
          </a:p>
        </p:txBody>
      </p:sp>
    </p:spTree>
    <p:extLst>
      <p:ext uri="{BB962C8B-B14F-4D97-AF65-F5344CB8AC3E}">
        <p14:creationId xmlns:p14="http://schemas.microsoft.com/office/powerpoint/2010/main" val="2253162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r>
              <a:rPr lang="en-US" sz="3734" dirty="0">
                <a:solidFill>
                  <a:srgbClr val="FFFFFF"/>
                </a:solidFill>
              </a:rPr>
              <a:t>Collin Flynn</a:t>
            </a:r>
            <a:br>
              <a:rPr lang="en-US" sz="3734" dirty="0">
                <a:solidFill>
                  <a:srgbClr val="FFFFFF"/>
                </a:solidFill>
              </a:rPr>
            </a:br>
            <a:br>
              <a:rPr lang="en-US" sz="3734" dirty="0">
                <a:solidFill>
                  <a:srgbClr val="FFFFFF"/>
                </a:solidFill>
              </a:rPr>
            </a:br>
            <a:br>
              <a:rPr lang="en-US" sz="3734" dirty="0">
                <a:solidFill>
                  <a:srgbClr val="FFFFFF"/>
                </a:solidFill>
              </a:rPr>
            </a:br>
            <a:br>
              <a:rPr lang="en-US" sz="3734" dirty="0">
                <a:solidFill>
                  <a:srgbClr val="FFFFFF"/>
                </a:solidFill>
              </a:rPr>
            </a:br>
            <a:r>
              <a:rPr lang="en-US" sz="5334" baseline="30000" dirty="0">
                <a:solidFill>
                  <a:srgbClr val="FFFFFF"/>
                </a:solidFill>
                <a:cs typeface="Calibri Light"/>
              </a:rPr>
              <a:t>Scripture</a:t>
            </a:r>
            <a:br>
              <a:rPr lang="en-US" sz="5334" baseline="30000" dirty="0">
                <a:solidFill>
                  <a:srgbClr val="FFFFFF"/>
                </a:solidFill>
                <a:cs typeface="Calibri Light"/>
              </a:rPr>
            </a:br>
            <a:r>
              <a:rPr lang="en-US" sz="5334" baseline="30000" dirty="0">
                <a:solidFill>
                  <a:srgbClr val="FFFFFF"/>
                </a:solidFill>
                <a:cs typeface="Calibri Light"/>
              </a:rPr>
              <a:t>Mark 8:31-38</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847573" y="182235"/>
            <a:ext cx="7344427" cy="6709529"/>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5400" dirty="0">
                <a:latin typeface="Calibri Light"/>
                <a:cs typeface="Calibri Light"/>
              </a:rPr>
              <a:t>Those who are ashamed of me and of my words in this adulterous and sinful generation, of them the Son of Man will also be ashamed when he comes in the glory of his Father with the holy angels.”</a:t>
            </a:r>
          </a:p>
        </p:txBody>
      </p:sp>
    </p:spTree>
    <p:extLst>
      <p:ext uri="{BB962C8B-B14F-4D97-AF65-F5344CB8AC3E}">
        <p14:creationId xmlns:p14="http://schemas.microsoft.com/office/powerpoint/2010/main" val="983241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8"/>
            <a:ext cx="4332307"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6000" dirty="0">
                <a:solidFill>
                  <a:srgbClr val="FFFFFF"/>
                </a:solidFill>
              </a:rPr>
            </a:br>
            <a:r>
              <a:rPr lang="en-US" sz="8000" baseline="30000" dirty="0">
                <a:solidFill>
                  <a:srgbClr val="FFFFFF"/>
                </a:solidFill>
                <a:cs typeface="Calibri Light"/>
              </a:rPr>
              <a:t>Special Music</a:t>
            </a:r>
            <a:br>
              <a:rPr lang="en-US" sz="6000" dirty="0"/>
            </a:br>
            <a:endParaRPr lang="en-US" sz="6000"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669191" y="976380"/>
            <a:ext cx="7522809" cy="3585597"/>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00" dirty="0">
                <a:latin typeface="Calibri Light"/>
                <a:cs typeface="Calibri Light"/>
              </a:rPr>
              <a:t>​</a:t>
            </a:r>
            <a:endParaRPr lang="en-US" sz="800" dirty="0">
              <a:latin typeface="Calibri" panose="020F0502020204030204"/>
              <a:cs typeface="Calibri" panose="020F0502020204030204"/>
            </a:endParaRPr>
          </a:p>
          <a:p>
            <a:endParaRPr lang="en-US" sz="5300" dirty="0">
              <a:latin typeface="Calibri"/>
              <a:cs typeface="Calibri Light"/>
            </a:endParaRPr>
          </a:p>
          <a:p>
            <a:pPr algn="ctr"/>
            <a:r>
              <a:rPr lang="en-US" sz="5300" dirty="0">
                <a:latin typeface="Calibri"/>
                <a:cs typeface="Calibri Light"/>
              </a:rPr>
              <a:t>  </a:t>
            </a:r>
            <a:r>
              <a:rPr lang="en-US" sz="8000" dirty="0">
                <a:latin typeface="Calibri"/>
                <a:cs typeface="Calibri Light"/>
              </a:rPr>
              <a:t>The Lord’s </a:t>
            </a:r>
            <a:r>
              <a:rPr lang="en-US" sz="8000" dirty="0" err="1">
                <a:latin typeface="Calibri"/>
                <a:cs typeface="Calibri Light"/>
              </a:rPr>
              <a:t>Prayer</a:t>
            </a:r>
            <a:r>
              <a:rPr lang="en-US" sz="800" dirty="0" err="1">
                <a:solidFill>
                  <a:srgbClr val="FFFFFF"/>
                </a:solidFill>
                <a:latin typeface="Calibri Light"/>
              </a:rPr>
              <a:t>Him</a:t>
            </a:r>
            <a:r>
              <a:rPr lang="en-US" sz="800" dirty="0">
                <a:solidFill>
                  <a:srgbClr val="FFFFFF"/>
                </a:solidFill>
                <a:latin typeface="Calibri Light"/>
              </a:rPr>
              <a:t>.</a:t>
            </a:r>
            <a:r>
              <a:rPr lang="en-US" sz="800" dirty="0">
                <a:latin typeface="Calibri Light"/>
                <a:cs typeface="Calibri Light"/>
              </a:rPr>
              <a:t>​</a:t>
            </a:r>
            <a:br>
              <a:rPr lang="en-US" sz="800" dirty="0">
                <a:latin typeface="Calibri Light"/>
                <a:cs typeface="Calibri Light"/>
              </a:rPr>
            </a:br>
            <a:r>
              <a:rPr lang="en-US" sz="800" dirty="0">
                <a:solidFill>
                  <a:srgbClr val="FFFFFF"/>
                </a:solidFill>
                <a:latin typeface="Calibri Light"/>
              </a:rPr>
              <a:t>    Praise Him." </a:t>
            </a:r>
            <a:endParaRPr lang="en-US" sz="800" dirty="0">
              <a:cs typeface="Calibri"/>
            </a:endParaRPr>
          </a:p>
        </p:txBody>
      </p:sp>
    </p:spTree>
    <p:extLst>
      <p:ext uri="{BB962C8B-B14F-4D97-AF65-F5344CB8AC3E}">
        <p14:creationId xmlns:p14="http://schemas.microsoft.com/office/powerpoint/2010/main" val="3800010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9"/>
            <a:ext cx="4332307"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r>
              <a:rPr lang="en-US" sz="4800" kern="1200" baseline="30000" dirty="0">
                <a:solidFill>
                  <a:srgbClr val="FFFFFF"/>
                </a:solidFill>
                <a:latin typeface="+mj-lt"/>
                <a:ea typeface="+mj-ea"/>
                <a:cs typeface="+mj-cs"/>
              </a:rPr>
              <a:t>Dr. Doug Deuel</a:t>
            </a:r>
            <a:br>
              <a:rPr lang="en-US" sz="4800" kern="1200" baseline="30000" dirty="0"/>
            </a:br>
            <a:r>
              <a:rPr lang="en-US" sz="4800" baseline="30000" dirty="0">
                <a:solidFill>
                  <a:srgbClr val="FFFFFF"/>
                </a:solidFill>
                <a:latin typeface="+mj-lt"/>
                <a:ea typeface="+mj-ea"/>
                <a:cs typeface="+mj-cs"/>
              </a:rPr>
              <a:t>“Am I in the Right Race</a:t>
            </a:r>
            <a:r>
              <a:rPr lang="en-US" sz="4800" kern="1200" baseline="30000" dirty="0">
                <a:solidFill>
                  <a:srgbClr val="FFFFFF"/>
                </a:solidFill>
                <a:latin typeface="+mj-lt"/>
                <a:ea typeface="+mj-ea"/>
                <a:cs typeface="+mj-cs"/>
              </a:rPr>
              <a:t>”</a:t>
            </a:r>
            <a:br>
              <a:rPr lang="en-US" sz="3734" kern="1200" dirty="0"/>
            </a:br>
            <a:endParaRPr lang="en-US" sz="3734" kern="1200" dirty="0">
              <a:solidFill>
                <a:srgbClr val="FFFFFF"/>
              </a:solidFill>
              <a:latin typeface="+mj-lt"/>
              <a:ea typeface="+mj-ea"/>
              <a:cs typeface="+mj-cs"/>
            </a:endParaRPr>
          </a:p>
        </p:txBody>
      </p:sp>
      <p:pic>
        <p:nvPicPr>
          <p:cNvPr id="9" name="Content Placeholder 8" descr="A picture containing table, indoor, dining, furniture&#10;&#10;Description automatically generated">
            <a:extLst>
              <a:ext uri="{FF2B5EF4-FFF2-40B4-BE49-F238E27FC236}">
                <a16:creationId xmlns:a16="http://schemas.microsoft.com/office/drawing/2014/main" id="{590C351B-93AC-402C-882C-48C77D2DB7F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99" t="7596" r="1" b="6361"/>
          <a:stretch/>
        </p:blipFill>
        <p:spPr>
          <a:xfrm>
            <a:off x="4952540" y="693695"/>
            <a:ext cx="6754827" cy="5492929"/>
          </a:xfrm>
          <a:prstGeom prst="rect">
            <a:avLst/>
          </a:prstGeom>
        </p:spPr>
      </p:pic>
    </p:spTree>
    <p:extLst>
      <p:ext uri="{BB962C8B-B14F-4D97-AF65-F5344CB8AC3E}">
        <p14:creationId xmlns:p14="http://schemas.microsoft.com/office/powerpoint/2010/main" val="251286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40385" y="302300"/>
            <a:ext cx="4353643" cy="6179552"/>
          </a:xfrm>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br>
              <a:rPr lang="en-US" sz="5334" dirty="0"/>
            </a:br>
            <a:r>
              <a:rPr lang="en-US" sz="5334" baseline="30000" dirty="0">
                <a:solidFill>
                  <a:srgbClr val="FFFFFF"/>
                </a:solidFill>
                <a:cs typeface="Calibri Light"/>
              </a:rPr>
              <a:t>Collin Flynn</a:t>
            </a:r>
            <a:br>
              <a:rPr lang="en-US" sz="4800" kern="1200" baseline="30000" dirty="0"/>
            </a:br>
            <a:br>
              <a:rPr lang="en-US" sz="5334" kern="1200" baseline="30000" dirty="0"/>
            </a:br>
            <a:r>
              <a:rPr lang="en-US" sz="5334" baseline="30000" dirty="0">
                <a:solidFill>
                  <a:srgbClr val="FFFFFF"/>
                </a:solidFill>
                <a:cs typeface="Calibri Light"/>
              </a:rPr>
              <a:t>Call To</a:t>
            </a:r>
            <a:br>
              <a:rPr lang="en-US" sz="5334" kern="1200" baseline="30000" dirty="0">
                <a:solidFill>
                  <a:srgbClr val="FFFFFF"/>
                </a:solidFill>
                <a:cs typeface="Calibri Light"/>
              </a:rPr>
            </a:br>
            <a:r>
              <a:rPr lang="en-US" sz="5334" baseline="30000" dirty="0">
                <a:solidFill>
                  <a:srgbClr val="FFFFFF"/>
                </a:solidFill>
                <a:cs typeface="Calibri Light"/>
              </a:rPr>
              <a:t>Worship</a:t>
            </a:r>
            <a:br>
              <a:rPr lang="en-US" sz="3734"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4734464" y="42833"/>
            <a:ext cx="7457535" cy="6867375"/>
          </a:xfrm>
        </p:spPr>
        <p:txBody>
          <a:bodyPr vert="horz" lIns="60960" tIns="30480" rIns="60960" bIns="30480" rtlCol="0" anchor="t">
            <a:normAutofit fontScale="85000" lnSpcReduction="20000"/>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buNone/>
            </a:pPr>
            <a:endParaRPr lang="en-US" sz="4000" dirty="0">
              <a:cs typeface="Calibri"/>
            </a:endParaRPr>
          </a:p>
          <a:p>
            <a:pPr>
              <a:buNone/>
            </a:pPr>
            <a:r>
              <a:rPr lang="en-US" sz="6900" dirty="0">
                <a:ea typeface="+mn-lt"/>
                <a:cs typeface="+mn-lt"/>
              </a:rPr>
              <a:t>Come to the Lord.</a:t>
            </a:r>
            <a:br>
              <a:rPr lang="en-US" sz="6900" dirty="0">
                <a:ea typeface="+mn-lt"/>
                <a:cs typeface="+mn-lt"/>
              </a:rPr>
            </a:br>
            <a:br>
              <a:rPr lang="en-US" sz="6900" dirty="0">
                <a:ea typeface="+mn-lt"/>
                <a:cs typeface="+mn-lt"/>
              </a:rPr>
            </a:br>
            <a:r>
              <a:rPr lang="en-US" sz="6900" b="1" dirty="0">
                <a:ea typeface="+mn-lt"/>
                <a:cs typeface="+mn-lt"/>
              </a:rPr>
              <a:t>We will sing in the light of the Lord.</a:t>
            </a:r>
          </a:p>
          <a:p>
            <a:pPr>
              <a:buNone/>
            </a:pPr>
            <a:endParaRPr lang="en-US" sz="6900" b="1" dirty="0">
              <a:ea typeface="+mn-lt"/>
              <a:cs typeface="+mn-lt"/>
            </a:endParaRPr>
          </a:p>
          <a:p>
            <a:pPr>
              <a:buNone/>
            </a:pPr>
            <a:r>
              <a:rPr lang="en-US" sz="6900" dirty="0">
                <a:ea typeface="+mn-lt"/>
                <a:cs typeface="+mn-lt"/>
              </a:rPr>
              <a:t>Come to the Lord.</a:t>
            </a:r>
            <a:br>
              <a:rPr lang="en-US" sz="6900" dirty="0">
                <a:ea typeface="+mn-lt"/>
                <a:cs typeface="+mn-lt"/>
              </a:rPr>
            </a:br>
            <a:br>
              <a:rPr lang="en-US" sz="6900" b="1" dirty="0">
                <a:ea typeface="+mn-lt"/>
                <a:cs typeface="+mn-lt"/>
              </a:rPr>
            </a:br>
            <a:r>
              <a:rPr lang="en-US" sz="6900" b="1" dirty="0">
                <a:ea typeface="+mn-lt"/>
                <a:cs typeface="+mn-lt"/>
              </a:rPr>
              <a:t>We will live in the light of the Lord.</a:t>
            </a:r>
          </a:p>
        </p:txBody>
      </p:sp>
    </p:spTree>
    <p:extLst>
      <p:ext uri="{BB962C8B-B14F-4D97-AF65-F5344CB8AC3E}">
        <p14:creationId xmlns:p14="http://schemas.microsoft.com/office/powerpoint/2010/main" val="705580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6884" y="311446"/>
            <a:ext cx="4332307" cy="6179553"/>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7200" dirty="0">
                <a:solidFill>
                  <a:srgbClr val="FFFFFF"/>
                </a:solidFill>
              </a:rPr>
            </a:br>
            <a:r>
              <a:rPr lang="en-US" sz="7200" baseline="30000" dirty="0">
                <a:solidFill>
                  <a:srgbClr val="FFFFFF"/>
                </a:solidFill>
                <a:cs typeface="Calibri Light"/>
              </a:rPr>
              <a:t>Hymn of </a:t>
            </a:r>
            <a:br>
              <a:rPr lang="en-US" sz="7200" kern="1200" baseline="30000" dirty="0">
                <a:solidFill>
                  <a:srgbClr val="FFFFFF"/>
                </a:solidFill>
                <a:cs typeface="Calibri Light"/>
              </a:rPr>
            </a:br>
            <a:r>
              <a:rPr lang="en-US" sz="7200" kern="1200" baseline="30000" dirty="0">
                <a:solidFill>
                  <a:srgbClr val="FFFFFF"/>
                </a:solidFill>
                <a:cs typeface="Calibri Light"/>
              </a:rPr>
              <a:t>Invitation</a:t>
            </a:r>
            <a:br>
              <a:rPr lang="en-US" sz="7200" baseline="30000" dirty="0">
                <a:solidFill>
                  <a:srgbClr val="FFFFFF"/>
                </a:solidFill>
                <a:cs typeface="Calibri Light"/>
              </a:rPr>
            </a:br>
            <a:r>
              <a:rPr lang="en-US" sz="7200" baseline="30000" dirty="0">
                <a:solidFill>
                  <a:srgbClr val="FFFFFF"/>
                </a:solidFill>
                <a:cs typeface="Calibri Light"/>
              </a:rPr>
              <a:t>P853</a:t>
            </a:r>
            <a:br>
              <a:rPr lang="en-US" sz="7200" baseline="30000" dirty="0">
                <a:solidFill>
                  <a:srgbClr val="FFFFFF"/>
                </a:solidFill>
                <a:cs typeface="Calibri Light"/>
              </a:rPr>
            </a:br>
            <a:r>
              <a:rPr lang="en-US" sz="5334" baseline="30000" dirty="0">
                <a:solidFill>
                  <a:srgbClr val="FFFFFF"/>
                </a:solidFill>
                <a:cs typeface="Calibri Light"/>
              </a:rPr>
              <a:t> </a:t>
            </a:r>
            <a:br>
              <a:rPr lang="en-US" sz="3734" dirty="0"/>
            </a:b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4723201" y="-223852"/>
            <a:ext cx="7349705"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dirty="0">
              <a:cs typeface="Calibri"/>
            </a:endParaRPr>
          </a:p>
          <a:p>
            <a:pPr algn="ctr">
              <a:buNone/>
            </a:pPr>
            <a:endParaRPr lang="en-US" sz="4800" dirty="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669191" y="2327506"/>
            <a:ext cx="7522809" cy="1692771"/>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5300" dirty="0">
                <a:latin typeface="Calibri"/>
                <a:cs typeface="Calibri Light"/>
              </a:rPr>
              <a:t>When We All get to Heaven</a:t>
            </a:r>
            <a:endParaRPr lang="en-US" sz="800" dirty="0">
              <a:cs typeface="Calibri"/>
            </a:endParaRPr>
          </a:p>
        </p:txBody>
      </p:sp>
    </p:spTree>
    <p:extLst>
      <p:ext uri="{BB962C8B-B14F-4D97-AF65-F5344CB8AC3E}">
        <p14:creationId xmlns:p14="http://schemas.microsoft.com/office/powerpoint/2010/main" val="87577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Sing the wondrous love of Jesus, Sing His mercy and His grace;</a:t>
            </a:r>
          </a:p>
          <a:p>
            <a:r>
              <a:rPr lang="en-US" sz="7200" b="0" i="0" dirty="0">
                <a:solidFill>
                  <a:srgbClr val="333333"/>
                </a:solidFill>
                <a:effectLst/>
                <a:latin typeface="Helvetica Neue"/>
              </a:rPr>
              <a:t>In the mansions bright and blessed, He'll prepare for us a place.</a:t>
            </a:r>
          </a:p>
        </p:txBody>
      </p:sp>
    </p:spTree>
    <p:extLst>
      <p:ext uri="{BB962C8B-B14F-4D97-AF65-F5344CB8AC3E}">
        <p14:creationId xmlns:p14="http://schemas.microsoft.com/office/powerpoint/2010/main" val="1481429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333333"/>
                </a:solidFill>
                <a:effectLst/>
                <a:latin typeface="Helvetica Neue"/>
              </a:rPr>
              <a:t>When we all get to heaven,</a:t>
            </a:r>
          </a:p>
          <a:p>
            <a:pPr algn="ctr"/>
            <a:r>
              <a:rPr lang="en-US" sz="7200" b="0" i="0" dirty="0">
                <a:solidFill>
                  <a:srgbClr val="333333"/>
                </a:solidFill>
                <a:effectLst/>
                <a:latin typeface="Helvetica Neue"/>
              </a:rPr>
              <a:t>What a day of rejoicing that will be!</a:t>
            </a:r>
          </a:p>
          <a:p>
            <a:pPr algn="ctr"/>
            <a:r>
              <a:rPr lang="en-US" sz="7200" b="0" i="0" dirty="0">
                <a:solidFill>
                  <a:srgbClr val="333333"/>
                </a:solidFill>
                <a:effectLst/>
                <a:latin typeface="Helvetica Neue"/>
              </a:rPr>
              <a:t>When we all see Jesus,</a:t>
            </a:r>
          </a:p>
          <a:p>
            <a:pPr algn="ctr"/>
            <a:r>
              <a:rPr lang="en-US" sz="7200" b="0" i="0" dirty="0">
                <a:solidFill>
                  <a:srgbClr val="333333"/>
                </a:solidFill>
                <a:effectLst/>
                <a:latin typeface="Helvetica Neue"/>
              </a:rPr>
              <a:t>We'll sing and shout the victory!</a:t>
            </a:r>
          </a:p>
        </p:txBody>
      </p:sp>
    </p:spTree>
    <p:extLst>
      <p:ext uri="{BB962C8B-B14F-4D97-AF65-F5344CB8AC3E}">
        <p14:creationId xmlns:p14="http://schemas.microsoft.com/office/powerpoint/2010/main" val="3268000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While we walk the pilgrim pathway, clouds will overspread the sky;</a:t>
            </a:r>
          </a:p>
          <a:p>
            <a:r>
              <a:rPr lang="en-US" sz="7200" b="0" i="0" dirty="0">
                <a:solidFill>
                  <a:srgbClr val="333333"/>
                </a:solidFill>
                <a:effectLst/>
                <a:latin typeface="Helvetica Neue"/>
              </a:rPr>
              <a:t>But when </a:t>
            </a:r>
            <a:r>
              <a:rPr lang="en-US" sz="7200" b="0" i="0" dirty="0" err="1">
                <a:solidFill>
                  <a:srgbClr val="333333"/>
                </a:solidFill>
                <a:effectLst/>
                <a:latin typeface="Helvetica Neue"/>
              </a:rPr>
              <a:t>trav'ling</a:t>
            </a:r>
            <a:r>
              <a:rPr lang="en-US" sz="7200" b="0" i="0" dirty="0">
                <a:solidFill>
                  <a:srgbClr val="333333"/>
                </a:solidFill>
                <a:effectLst/>
                <a:latin typeface="Helvetica Neue"/>
              </a:rPr>
              <a:t> days are over, not a shadow, not a sigh.</a:t>
            </a:r>
          </a:p>
        </p:txBody>
      </p:sp>
    </p:spTree>
    <p:extLst>
      <p:ext uri="{BB962C8B-B14F-4D97-AF65-F5344CB8AC3E}">
        <p14:creationId xmlns:p14="http://schemas.microsoft.com/office/powerpoint/2010/main" val="1506168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333333"/>
                </a:solidFill>
                <a:effectLst/>
                <a:latin typeface="Helvetica Neue"/>
              </a:rPr>
              <a:t>When we all get to heaven,</a:t>
            </a:r>
          </a:p>
          <a:p>
            <a:pPr algn="ctr"/>
            <a:r>
              <a:rPr lang="en-US" sz="7200" b="0" i="0" dirty="0">
                <a:solidFill>
                  <a:srgbClr val="333333"/>
                </a:solidFill>
                <a:effectLst/>
                <a:latin typeface="Helvetica Neue"/>
              </a:rPr>
              <a:t>What a day of rejoicing that will be!</a:t>
            </a:r>
          </a:p>
          <a:p>
            <a:pPr algn="ctr"/>
            <a:r>
              <a:rPr lang="en-US" sz="7200" b="0" i="0" dirty="0">
                <a:solidFill>
                  <a:srgbClr val="333333"/>
                </a:solidFill>
                <a:effectLst/>
                <a:latin typeface="Helvetica Neue"/>
              </a:rPr>
              <a:t>When we all see Jesus,</a:t>
            </a:r>
          </a:p>
          <a:p>
            <a:pPr algn="ctr"/>
            <a:r>
              <a:rPr lang="en-US" sz="7200" b="0" i="0" dirty="0">
                <a:solidFill>
                  <a:srgbClr val="333333"/>
                </a:solidFill>
                <a:effectLst/>
                <a:latin typeface="Helvetica Neue"/>
              </a:rPr>
              <a:t>We'll sing and shout the victory!</a:t>
            </a:r>
          </a:p>
        </p:txBody>
      </p:sp>
    </p:spTree>
    <p:extLst>
      <p:ext uri="{BB962C8B-B14F-4D97-AF65-F5344CB8AC3E}">
        <p14:creationId xmlns:p14="http://schemas.microsoft.com/office/powerpoint/2010/main" val="1938054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7200" b="0" i="0" dirty="0">
                <a:solidFill>
                  <a:srgbClr val="333333"/>
                </a:solidFill>
                <a:effectLst/>
                <a:latin typeface="Helvetica Neue"/>
              </a:rPr>
              <a:t>Let us then be true and faithful,</a:t>
            </a:r>
          </a:p>
          <a:p>
            <a:r>
              <a:rPr lang="en-US" sz="7200" b="0" i="0" dirty="0">
                <a:solidFill>
                  <a:srgbClr val="333333"/>
                </a:solidFill>
                <a:effectLst/>
                <a:latin typeface="Helvetica Neue"/>
              </a:rPr>
              <a:t>Trusting, serving </a:t>
            </a:r>
            <a:r>
              <a:rPr lang="en-US" sz="7200" b="0" i="0" dirty="0" err="1">
                <a:solidFill>
                  <a:srgbClr val="333333"/>
                </a:solidFill>
                <a:effectLst/>
                <a:latin typeface="Helvetica Neue"/>
              </a:rPr>
              <a:t>ev'ry</a:t>
            </a:r>
            <a:r>
              <a:rPr lang="en-US" sz="7200" b="0" i="0" dirty="0">
                <a:solidFill>
                  <a:srgbClr val="333333"/>
                </a:solidFill>
                <a:effectLst/>
                <a:latin typeface="Helvetica Neue"/>
              </a:rPr>
              <a:t> day;</a:t>
            </a:r>
          </a:p>
          <a:p>
            <a:r>
              <a:rPr lang="en-US" sz="7200" b="0" i="0" dirty="0">
                <a:solidFill>
                  <a:srgbClr val="333333"/>
                </a:solidFill>
                <a:effectLst/>
                <a:latin typeface="Helvetica Neue"/>
              </a:rPr>
              <a:t>Just one glimpse of Him in glory, will the toils of life repay.</a:t>
            </a:r>
          </a:p>
        </p:txBody>
      </p:sp>
    </p:spTree>
    <p:extLst>
      <p:ext uri="{BB962C8B-B14F-4D97-AF65-F5344CB8AC3E}">
        <p14:creationId xmlns:p14="http://schemas.microsoft.com/office/powerpoint/2010/main" val="4266344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4E5C15-B0AC-42D0-8FC5-81750644473C}"/>
              </a:ext>
            </a:extLst>
          </p:cNvPr>
          <p:cNvSpPr txBox="1"/>
          <p:nvPr/>
        </p:nvSpPr>
        <p:spPr>
          <a:xfrm>
            <a:off x="0" y="58846"/>
            <a:ext cx="12191999" cy="6740307"/>
          </a:xfrm>
          <a:prstGeom prst="rect">
            <a:avLst/>
          </a:prstGeom>
          <a:noFill/>
        </p:spPr>
        <p:txBody>
          <a:bodyPr wrap="square">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r>
              <a:rPr lang="en-US" sz="7200" b="0" i="0" dirty="0">
                <a:solidFill>
                  <a:srgbClr val="333333"/>
                </a:solidFill>
                <a:effectLst/>
                <a:latin typeface="Helvetica Neue"/>
              </a:rPr>
              <a:t>When we all get to heaven,</a:t>
            </a:r>
          </a:p>
          <a:p>
            <a:pPr algn="ctr"/>
            <a:r>
              <a:rPr lang="en-US" sz="7200" b="0" i="0" dirty="0">
                <a:solidFill>
                  <a:srgbClr val="333333"/>
                </a:solidFill>
                <a:effectLst/>
                <a:latin typeface="Helvetica Neue"/>
              </a:rPr>
              <a:t>What a day of rejoicing that will be!</a:t>
            </a:r>
          </a:p>
          <a:p>
            <a:pPr algn="ctr"/>
            <a:r>
              <a:rPr lang="en-US" sz="7200" b="0" i="0" dirty="0">
                <a:solidFill>
                  <a:srgbClr val="333333"/>
                </a:solidFill>
                <a:effectLst/>
                <a:latin typeface="Helvetica Neue"/>
              </a:rPr>
              <a:t>When we all see Jesus,</a:t>
            </a:r>
          </a:p>
          <a:p>
            <a:pPr algn="ctr"/>
            <a:r>
              <a:rPr lang="en-US" sz="7200" b="0" i="0" dirty="0">
                <a:solidFill>
                  <a:srgbClr val="333333"/>
                </a:solidFill>
                <a:effectLst/>
                <a:latin typeface="Helvetica Neue"/>
              </a:rPr>
              <a:t>We'll sing and shout the victory!</a:t>
            </a:r>
          </a:p>
        </p:txBody>
      </p:sp>
    </p:spTree>
    <p:extLst>
      <p:ext uri="{BB962C8B-B14F-4D97-AF65-F5344CB8AC3E}">
        <p14:creationId xmlns:p14="http://schemas.microsoft.com/office/powerpoint/2010/main" val="2161117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1395-A750-4CDA-8596-36B5A4BCF0A9}"/>
              </a:ext>
            </a:extLst>
          </p:cNvPr>
          <p:cNvSpPr>
            <a:spLocks noGrp="1"/>
          </p:cNvSpPr>
          <p:nvPr>
            <p:ph type="title"/>
          </p:nvPr>
        </p:nvSpPr>
        <p:spPr>
          <a:xfrm>
            <a:off x="225468" y="187889"/>
            <a:ext cx="11786992" cy="6463431"/>
          </a:xfrm>
          <a:solidFill>
            <a:schemeClr val="tx1">
              <a:lumMod val="65000"/>
              <a:lumOff val="35000"/>
            </a:schemeClr>
          </a:solidFill>
        </p:spPr>
        <p:txBody>
          <a:bodyPr>
            <a:normAutofit/>
          </a:bodyPr>
          <a:lstStyle/>
          <a:p>
            <a:pPr algn="ctr"/>
            <a:r>
              <a:rPr lang="en-US" sz="12800" dirty="0">
                <a:solidFill>
                  <a:schemeClr val="bg1"/>
                </a:solidFill>
              </a:rPr>
              <a:t>Benediction</a:t>
            </a:r>
            <a:br>
              <a:rPr lang="en-US" sz="12800" dirty="0">
                <a:solidFill>
                  <a:schemeClr val="bg1"/>
                </a:solidFill>
              </a:rPr>
            </a:br>
            <a:r>
              <a:rPr lang="en-US" dirty="0">
                <a:solidFill>
                  <a:schemeClr val="bg1"/>
                </a:solidFill>
              </a:rPr>
              <a:t>Dr. Doug Deuel</a:t>
            </a:r>
          </a:p>
        </p:txBody>
      </p:sp>
    </p:spTree>
    <p:extLst>
      <p:ext uri="{BB962C8B-B14F-4D97-AF65-F5344CB8AC3E}">
        <p14:creationId xmlns:p14="http://schemas.microsoft.com/office/powerpoint/2010/main" val="2653518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4457D-9B55-49CD-ACCF-6B5AED0EC155}"/>
              </a:ext>
            </a:extLst>
          </p:cNvPr>
          <p:cNvSpPr>
            <a:spLocks noGrp="1"/>
          </p:cNvSpPr>
          <p:nvPr>
            <p:ph type="title"/>
          </p:nvPr>
        </p:nvSpPr>
        <p:spPr/>
        <p:txBody>
          <a:bodyPr/>
          <a:lstStyle/>
          <a:p>
            <a:endParaRPr lang="en-US"/>
          </a:p>
        </p:txBody>
      </p:sp>
      <p:pic>
        <p:nvPicPr>
          <p:cNvPr id="5" name="Content Placeholder 4" descr="A sign on a tile wall&#10;&#10;Description automatically generated with low confidence">
            <a:extLst>
              <a:ext uri="{FF2B5EF4-FFF2-40B4-BE49-F238E27FC236}">
                <a16:creationId xmlns:a16="http://schemas.microsoft.com/office/drawing/2014/main" id="{A8796207-B3A7-4E63-AB59-02E5DE9695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3283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a:endParaRPr lang="en-US" sz="800"/>
          </a:p>
        </p:txBody>
      </p:sp>
      <p:sp>
        <p:nvSpPr>
          <p:cNvPr id="2" name="Title 1">
            <a:extLst>
              <a:ext uri="{FF2B5EF4-FFF2-40B4-BE49-F238E27FC236}">
                <a16:creationId xmlns:a16="http://schemas.microsoft.com/office/drawing/2014/main" id="{B5896883-8C7D-4036-91AA-7460BBA3852B}"/>
              </a:ext>
            </a:extLst>
          </p:cNvPr>
          <p:cNvSpPr>
            <a:spLocks noGrp="1"/>
          </p:cNvSpPr>
          <p:nvPr>
            <p:ph type="title"/>
          </p:nvPr>
        </p:nvSpPr>
        <p:spPr>
          <a:xfrm>
            <a:off x="335446" y="311449"/>
            <a:ext cx="4333745" cy="6179552"/>
          </a:xfrm>
          <a:solidFill>
            <a:schemeClr val="accent1">
              <a:lumMod val="75000"/>
            </a:schemeClr>
          </a:solidFill>
        </p:spPr>
        <p:txBody>
          <a:bodyPr vert="horz" lIns="60960" tIns="30480" rIns="60960" bIns="30480" rtlCol="0" anchor="ctr">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lgn="ctr" defTabSz="609630"/>
            <a:br>
              <a:rPr lang="en-US" sz="3734" dirty="0">
                <a:solidFill>
                  <a:srgbClr val="FFFFFF"/>
                </a:solidFill>
              </a:rPr>
            </a:br>
            <a:r>
              <a:rPr lang="en-US" sz="5334" baseline="30000" dirty="0">
                <a:solidFill>
                  <a:srgbClr val="FFFFFF"/>
                </a:solidFill>
                <a:cs typeface="Calibri Light"/>
              </a:rPr>
              <a:t>Hymn of Praise </a:t>
            </a:r>
            <a:br>
              <a:rPr lang="en-US" sz="5334" baseline="30000" dirty="0">
                <a:solidFill>
                  <a:srgbClr val="FFFFFF"/>
                </a:solidFill>
                <a:cs typeface="Calibri Light"/>
              </a:rPr>
            </a:br>
            <a:br>
              <a:rPr lang="en-US" sz="5334" baseline="30000" dirty="0">
                <a:solidFill>
                  <a:srgbClr val="FFFFFF"/>
                </a:solidFill>
                <a:cs typeface="Calibri Light"/>
              </a:rPr>
            </a:br>
            <a:r>
              <a:rPr lang="en-US" sz="5334" baseline="30000" dirty="0" err="1">
                <a:solidFill>
                  <a:srgbClr val="FFFFFF"/>
                </a:solidFill>
                <a:cs typeface="Calibri Light"/>
              </a:rPr>
              <a:t>Pgs</a:t>
            </a:r>
            <a:r>
              <a:rPr lang="en-US" sz="5334" baseline="30000" dirty="0">
                <a:solidFill>
                  <a:srgbClr val="FFFFFF"/>
                </a:solidFill>
                <a:cs typeface="Calibri Light"/>
              </a:rPr>
              <a:t> 715</a:t>
            </a:r>
            <a:endParaRPr lang="en-US" sz="3734"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FB4F76A7-A6BC-414B-A6CB-421D4BDD54C7}"/>
              </a:ext>
            </a:extLst>
          </p:cNvPr>
          <p:cNvSpPr>
            <a:spLocks noGrp="1"/>
          </p:cNvSpPr>
          <p:nvPr>
            <p:ph idx="1"/>
          </p:nvPr>
        </p:nvSpPr>
        <p:spPr>
          <a:xfrm>
            <a:off x="9047672" y="114719"/>
            <a:ext cx="3039373" cy="6795488"/>
          </a:xfrm>
        </p:spPr>
        <p:txBody>
          <a:bodyPr vert="horz" lIns="60960" tIns="30480" rIns="60960" bIns="30480" rtlCol="0" anchor="t">
            <a:norm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pPr>
              <a:buNone/>
            </a:pPr>
            <a:endParaRPr lang="en-US" sz="5334">
              <a:cs typeface="Calibri"/>
            </a:endParaRPr>
          </a:p>
          <a:p>
            <a:pPr algn="ctr">
              <a:buNone/>
            </a:pPr>
            <a:endParaRPr lang="en-US" sz="4800">
              <a:cs typeface="Calibri"/>
            </a:endParaRPr>
          </a:p>
          <a:p>
            <a:pPr>
              <a:buNone/>
            </a:pPr>
            <a:endParaRPr lang="en-US" sz="4800" dirty="0">
              <a:cs typeface="Calibri"/>
            </a:endParaRPr>
          </a:p>
        </p:txBody>
      </p:sp>
      <p:sp>
        <p:nvSpPr>
          <p:cNvPr id="3" name="TextBox 2">
            <a:extLst>
              <a:ext uri="{FF2B5EF4-FFF2-40B4-BE49-F238E27FC236}">
                <a16:creationId xmlns:a16="http://schemas.microsoft.com/office/drawing/2014/main" id="{9A322CAB-9425-4B50-B07B-90FEB6AD17B7}"/>
              </a:ext>
            </a:extLst>
          </p:cNvPr>
          <p:cNvSpPr txBox="1"/>
          <p:nvPr/>
        </p:nvSpPr>
        <p:spPr>
          <a:xfrm>
            <a:off x="4735902" y="1378789"/>
            <a:ext cx="7349705" cy="2631490"/>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defPPr>
              <a:defRPr lang="en-US"/>
            </a:defPPr>
            <a:lvl1pPr marL="0" algn="l" defTabSz="304770" rtl="0" eaLnBrk="1" latinLnBrk="0" hangingPunct="1">
              <a:defRPr sz="1200" kern="1200">
                <a:solidFill>
                  <a:schemeClr val="tx1"/>
                </a:solidFill>
                <a:latin typeface="+mn-lt"/>
                <a:ea typeface="+mn-ea"/>
                <a:cs typeface="+mn-cs"/>
              </a:defRPr>
            </a:lvl1pPr>
            <a:lvl2pPr marL="304770" algn="l" defTabSz="304770" rtl="0" eaLnBrk="1" latinLnBrk="0" hangingPunct="1">
              <a:defRPr sz="1200" kern="1200">
                <a:solidFill>
                  <a:schemeClr val="tx1"/>
                </a:solidFill>
                <a:latin typeface="+mn-lt"/>
                <a:ea typeface="+mn-ea"/>
                <a:cs typeface="+mn-cs"/>
              </a:defRPr>
            </a:lvl2pPr>
            <a:lvl3pPr marL="609539" algn="l" defTabSz="304770" rtl="0" eaLnBrk="1" latinLnBrk="0" hangingPunct="1">
              <a:defRPr sz="1200" kern="1200">
                <a:solidFill>
                  <a:schemeClr val="tx1"/>
                </a:solidFill>
                <a:latin typeface="+mn-lt"/>
                <a:ea typeface="+mn-ea"/>
                <a:cs typeface="+mn-cs"/>
              </a:defRPr>
            </a:lvl3pPr>
            <a:lvl4pPr marL="914309" algn="l" defTabSz="304770" rtl="0" eaLnBrk="1" latinLnBrk="0" hangingPunct="1">
              <a:defRPr sz="1200" kern="1200">
                <a:solidFill>
                  <a:schemeClr val="tx1"/>
                </a:solidFill>
                <a:latin typeface="+mn-lt"/>
                <a:ea typeface="+mn-ea"/>
                <a:cs typeface="+mn-cs"/>
              </a:defRPr>
            </a:lvl4pPr>
            <a:lvl5pPr marL="1219078" algn="l" defTabSz="304770" rtl="0" eaLnBrk="1" latinLnBrk="0" hangingPunct="1">
              <a:defRPr sz="1200" kern="1200">
                <a:solidFill>
                  <a:schemeClr val="tx1"/>
                </a:solidFill>
                <a:latin typeface="+mn-lt"/>
                <a:ea typeface="+mn-ea"/>
                <a:cs typeface="+mn-cs"/>
              </a:defRPr>
            </a:lvl5pPr>
            <a:lvl6pPr marL="1523848" algn="l" defTabSz="304770" rtl="0" eaLnBrk="1" latinLnBrk="0" hangingPunct="1">
              <a:defRPr sz="1200" kern="1200">
                <a:solidFill>
                  <a:schemeClr val="tx1"/>
                </a:solidFill>
                <a:latin typeface="+mn-lt"/>
                <a:ea typeface="+mn-ea"/>
                <a:cs typeface="+mn-cs"/>
              </a:defRPr>
            </a:lvl6pPr>
            <a:lvl7pPr marL="1828617" algn="l" defTabSz="304770" rtl="0" eaLnBrk="1" latinLnBrk="0" hangingPunct="1">
              <a:defRPr sz="1200" kern="1200">
                <a:solidFill>
                  <a:schemeClr val="tx1"/>
                </a:solidFill>
                <a:latin typeface="+mn-lt"/>
                <a:ea typeface="+mn-ea"/>
                <a:cs typeface="+mn-cs"/>
              </a:defRPr>
            </a:lvl7pPr>
            <a:lvl8pPr marL="2133387" algn="l" defTabSz="304770" rtl="0" eaLnBrk="1" latinLnBrk="0" hangingPunct="1">
              <a:defRPr sz="1200" kern="1200">
                <a:solidFill>
                  <a:schemeClr val="tx1"/>
                </a:solidFill>
                <a:latin typeface="+mn-lt"/>
                <a:ea typeface="+mn-ea"/>
                <a:cs typeface="+mn-cs"/>
              </a:defRPr>
            </a:lvl8pPr>
            <a:lvl9pPr marL="2438156" algn="l" defTabSz="304770" rtl="0" eaLnBrk="1" latinLnBrk="0" hangingPunct="1">
              <a:defRPr sz="1200" kern="1200">
                <a:solidFill>
                  <a:schemeClr val="tx1"/>
                </a:solidFill>
                <a:latin typeface="+mn-lt"/>
                <a:ea typeface="+mn-ea"/>
                <a:cs typeface="+mn-cs"/>
              </a:defRPr>
            </a:lvl9pPr>
          </a:lstStyle>
          <a:p>
            <a:r>
              <a:rPr lang="en-US" sz="800" dirty="0">
                <a:latin typeface="Calibri Light"/>
                <a:cs typeface="Calibri Light"/>
              </a:rPr>
              <a:t>​</a:t>
            </a:r>
            <a:endParaRPr lang="en-US" sz="800" dirty="0">
              <a:latin typeface="Calibri" panose="020F0502020204030204"/>
              <a:cs typeface="Calibri" panose="020F0502020204030204"/>
            </a:endParaRPr>
          </a:p>
          <a:p>
            <a:endParaRPr lang="en-US" sz="5300" dirty="0">
              <a:latin typeface="Calibri"/>
              <a:cs typeface="Calibri Light"/>
            </a:endParaRPr>
          </a:p>
          <a:p>
            <a:pPr algn="ctr"/>
            <a:r>
              <a:rPr lang="en-US" sz="5300" dirty="0">
                <a:latin typeface="Calibri"/>
                <a:cs typeface="Calibri Light"/>
              </a:rPr>
              <a:t>  The Church’s One Foundation</a:t>
            </a:r>
            <a:endParaRPr lang="en-US" sz="800" dirty="0">
              <a:cs typeface="Calibri"/>
            </a:endParaRPr>
          </a:p>
        </p:txBody>
      </p:sp>
    </p:spTree>
    <p:extLst>
      <p:ext uri="{BB962C8B-B14F-4D97-AF65-F5344CB8AC3E}">
        <p14:creationId xmlns:p14="http://schemas.microsoft.com/office/powerpoint/2010/main" val="2839466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0" i="0" dirty="0">
                <a:solidFill>
                  <a:srgbClr val="000000"/>
                </a:solidFill>
                <a:effectLst/>
                <a:latin typeface="Raleway"/>
              </a:rPr>
              <a:t>The church’s one foundation</a:t>
            </a:r>
          </a:p>
          <a:p>
            <a:r>
              <a:rPr lang="en-US" sz="7200" b="0" i="0" dirty="0">
                <a:solidFill>
                  <a:srgbClr val="000000"/>
                </a:solidFill>
                <a:effectLst/>
                <a:latin typeface="Raleway"/>
              </a:rPr>
              <a:t>is Jesus Christ her Lord;</a:t>
            </a:r>
          </a:p>
          <a:p>
            <a:r>
              <a:rPr lang="en-US" sz="7200" dirty="0">
                <a:solidFill>
                  <a:srgbClr val="000000"/>
                </a:solidFill>
                <a:latin typeface="Raleway"/>
              </a:rPr>
              <a:t>She is</a:t>
            </a:r>
            <a:r>
              <a:rPr lang="en-US" sz="7200" b="0" i="0" dirty="0">
                <a:solidFill>
                  <a:srgbClr val="000000"/>
                </a:solidFill>
                <a:effectLst/>
                <a:latin typeface="Raleway"/>
              </a:rPr>
              <a:t> a new creation</a:t>
            </a:r>
          </a:p>
          <a:p>
            <a:r>
              <a:rPr lang="en-US" sz="7200" dirty="0">
                <a:solidFill>
                  <a:srgbClr val="000000"/>
                </a:solidFill>
                <a:latin typeface="Raleway"/>
              </a:rPr>
              <a:t>b</a:t>
            </a:r>
            <a:r>
              <a:rPr lang="en-US" sz="7200" b="0" i="0" dirty="0">
                <a:solidFill>
                  <a:srgbClr val="000000"/>
                </a:solidFill>
                <a:effectLst/>
                <a:latin typeface="Raleway"/>
              </a:rPr>
              <a:t>y water and the Word.</a:t>
            </a:r>
          </a:p>
        </p:txBody>
      </p:sp>
    </p:spTree>
    <p:extLst>
      <p:ext uri="{BB962C8B-B14F-4D97-AF65-F5344CB8AC3E}">
        <p14:creationId xmlns:p14="http://schemas.microsoft.com/office/powerpoint/2010/main" val="160573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0" i="0" dirty="0">
                <a:solidFill>
                  <a:srgbClr val="000000"/>
                </a:solidFill>
                <a:effectLst/>
                <a:latin typeface="Raleway"/>
              </a:rPr>
              <a:t>From </a:t>
            </a:r>
            <a:r>
              <a:rPr lang="en-US" sz="7200" b="0" i="0" dirty="0" err="1">
                <a:solidFill>
                  <a:srgbClr val="000000"/>
                </a:solidFill>
                <a:effectLst/>
                <a:latin typeface="Raleway"/>
              </a:rPr>
              <a:t>heav’n</a:t>
            </a:r>
            <a:r>
              <a:rPr lang="en-US" sz="7200" b="0" i="0" dirty="0">
                <a:solidFill>
                  <a:srgbClr val="000000"/>
                </a:solidFill>
                <a:effectLst/>
                <a:latin typeface="Raleway"/>
              </a:rPr>
              <a:t> He came and sought her to be His holy bride;</a:t>
            </a:r>
          </a:p>
          <a:p>
            <a:r>
              <a:rPr lang="en-US" sz="7200" b="0" i="0" dirty="0">
                <a:solidFill>
                  <a:srgbClr val="000000"/>
                </a:solidFill>
                <a:effectLst/>
                <a:latin typeface="Raleway"/>
              </a:rPr>
              <a:t>With His own blood he bought her, and for her life He died.</a:t>
            </a:r>
          </a:p>
        </p:txBody>
      </p:sp>
    </p:spTree>
    <p:extLst>
      <p:ext uri="{BB962C8B-B14F-4D97-AF65-F5344CB8AC3E}">
        <p14:creationId xmlns:p14="http://schemas.microsoft.com/office/powerpoint/2010/main" val="3145406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0" i="0" dirty="0">
                <a:solidFill>
                  <a:srgbClr val="000000"/>
                </a:solidFill>
                <a:effectLst/>
                <a:latin typeface="Raleway"/>
              </a:rPr>
              <a:t>Elect from </a:t>
            </a:r>
            <a:r>
              <a:rPr lang="en-US" sz="7200" b="0" i="0" dirty="0" err="1">
                <a:solidFill>
                  <a:srgbClr val="000000"/>
                </a:solidFill>
                <a:effectLst/>
                <a:latin typeface="Raleway"/>
              </a:rPr>
              <a:t>ev’ry</a:t>
            </a:r>
            <a:r>
              <a:rPr lang="en-US" sz="7200" b="0" i="0" dirty="0">
                <a:solidFill>
                  <a:srgbClr val="000000"/>
                </a:solidFill>
                <a:effectLst/>
                <a:latin typeface="Raleway"/>
              </a:rPr>
              <a:t> nation</a:t>
            </a:r>
          </a:p>
          <a:p>
            <a:r>
              <a:rPr lang="en-US" sz="7200" b="0" i="0" dirty="0">
                <a:solidFill>
                  <a:srgbClr val="000000"/>
                </a:solidFill>
                <a:effectLst/>
                <a:latin typeface="Raleway"/>
              </a:rPr>
              <a:t>Yet one o’er all the earth;</a:t>
            </a:r>
          </a:p>
          <a:p>
            <a:r>
              <a:rPr lang="en-US" sz="7200" dirty="0">
                <a:solidFill>
                  <a:srgbClr val="000000"/>
                </a:solidFill>
                <a:latin typeface="Raleway"/>
              </a:rPr>
              <a:t>Her</a:t>
            </a:r>
            <a:r>
              <a:rPr lang="en-US" sz="7200" b="0" i="0" dirty="0">
                <a:solidFill>
                  <a:srgbClr val="000000"/>
                </a:solidFill>
                <a:effectLst/>
                <a:latin typeface="Raleway"/>
              </a:rPr>
              <a:t> charter of salvation,</a:t>
            </a:r>
          </a:p>
          <a:p>
            <a:r>
              <a:rPr lang="en-US" sz="7200" b="0" i="0" dirty="0">
                <a:solidFill>
                  <a:srgbClr val="000000"/>
                </a:solidFill>
                <a:effectLst/>
                <a:latin typeface="Raleway"/>
              </a:rPr>
              <a:t>one Lord, one faith,</a:t>
            </a:r>
          </a:p>
          <a:p>
            <a:r>
              <a:rPr lang="en-US" sz="7200" b="0" i="0" dirty="0">
                <a:solidFill>
                  <a:srgbClr val="000000"/>
                </a:solidFill>
                <a:effectLst/>
                <a:latin typeface="Raleway"/>
              </a:rPr>
              <a:t>one birth;</a:t>
            </a:r>
          </a:p>
        </p:txBody>
      </p:sp>
    </p:spTree>
    <p:extLst>
      <p:ext uri="{BB962C8B-B14F-4D97-AF65-F5344CB8AC3E}">
        <p14:creationId xmlns:p14="http://schemas.microsoft.com/office/powerpoint/2010/main" val="3938801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F5CC2-D478-4CC7-8657-D188C5FB5464}"/>
              </a:ext>
            </a:extLst>
          </p:cNvPr>
          <p:cNvSpPr txBox="1"/>
          <p:nvPr/>
        </p:nvSpPr>
        <p:spPr>
          <a:xfrm>
            <a:off x="12526" y="-959"/>
            <a:ext cx="121820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dirty="0">
                <a:solidFill>
                  <a:srgbClr val="000000"/>
                </a:solidFill>
                <a:latin typeface="Raleway"/>
              </a:rPr>
              <a:t>O</a:t>
            </a:r>
            <a:r>
              <a:rPr lang="en-US" sz="7200" b="0" i="0" dirty="0">
                <a:solidFill>
                  <a:srgbClr val="000000"/>
                </a:solidFill>
                <a:effectLst/>
                <a:latin typeface="Raleway"/>
              </a:rPr>
              <a:t>ne holy name she blesses,</a:t>
            </a:r>
          </a:p>
          <a:p>
            <a:r>
              <a:rPr lang="en-US" sz="7200" dirty="0">
                <a:solidFill>
                  <a:srgbClr val="000000"/>
                </a:solidFill>
                <a:latin typeface="Raleway"/>
              </a:rPr>
              <a:t>Partakes one holy food</a:t>
            </a:r>
            <a:r>
              <a:rPr lang="en-US" sz="7200" b="0" i="0" dirty="0">
                <a:solidFill>
                  <a:srgbClr val="000000"/>
                </a:solidFill>
                <a:effectLst/>
                <a:latin typeface="Raleway"/>
              </a:rPr>
              <a:t>,</a:t>
            </a:r>
          </a:p>
          <a:p>
            <a:r>
              <a:rPr lang="en-US" sz="7200" b="0" i="0" dirty="0">
                <a:solidFill>
                  <a:srgbClr val="000000"/>
                </a:solidFill>
                <a:effectLst/>
                <a:latin typeface="Raleway"/>
              </a:rPr>
              <a:t>And to one hope she presses,</a:t>
            </a:r>
          </a:p>
          <a:p>
            <a:r>
              <a:rPr lang="en-US" sz="7200" b="0" i="0" dirty="0">
                <a:solidFill>
                  <a:srgbClr val="000000"/>
                </a:solidFill>
                <a:effectLst/>
                <a:latin typeface="Raleway"/>
              </a:rPr>
              <a:t>With every grace endued.</a:t>
            </a:r>
          </a:p>
        </p:txBody>
      </p:sp>
    </p:spTree>
    <p:extLst>
      <p:ext uri="{BB962C8B-B14F-4D97-AF65-F5344CB8AC3E}">
        <p14:creationId xmlns:p14="http://schemas.microsoft.com/office/powerpoint/2010/main" val="12650383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5961</TotalTime>
  <Words>1387</Words>
  <Application>Microsoft Office PowerPoint</Application>
  <PresentationFormat>Widescreen</PresentationFormat>
  <Paragraphs>147</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Arabic Typesetting</vt:lpstr>
      <vt:lpstr>Arial</vt:lpstr>
      <vt:lpstr>Book Antiqua</vt:lpstr>
      <vt:lpstr>Calibri</vt:lpstr>
      <vt:lpstr>Calibri Light</vt:lpstr>
      <vt:lpstr>Helvetica Neue</vt:lpstr>
      <vt:lpstr>Raleway</vt:lpstr>
      <vt:lpstr>Trebuchet MS</vt:lpstr>
      <vt:lpstr>Office Theme</vt:lpstr>
      <vt:lpstr>PowerPoint Presentation</vt:lpstr>
      <vt:lpstr>Welcome To First Christian Church  June 6th   Dr. Doug Deuel “Am I in the Wrong Race”</vt:lpstr>
      <vt:lpstr>  Collin Flynn  Call To Worship </vt:lpstr>
      <vt:lpstr>  Collin Flynn  Call To Worship </vt:lpstr>
      <vt:lpstr> Hymn of Praise   Pgs 715</vt:lpstr>
      <vt:lpstr>PowerPoint Presentation</vt:lpstr>
      <vt:lpstr>PowerPoint Presentation</vt:lpstr>
      <vt:lpstr>PowerPoint Presentation</vt:lpstr>
      <vt:lpstr>PowerPoint Presentation</vt:lpstr>
      <vt:lpstr>PowerPoint Presentation</vt:lpstr>
      <vt:lpstr>PowerPoint Presentation</vt:lpstr>
      <vt:lpstr>Collin Flynn  Invocation  </vt:lpstr>
      <vt:lpstr>Collin Flynn  Invocation  </vt:lpstr>
      <vt:lpstr>Gloria Patri </vt:lpstr>
      <vt:lpstr>Evan Snyder</vt:lpstr>
      <vt:lpstr>Pastoral Prayer &amp; Prayers of the People </vt:lpstr>
      <vt:lpstr> Hymn of Communion P490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Invitation to the Table</vt:lpstr>
      <vt:lpstr>Offering Meditation  Collin Flynn </vt:lpstr>
      <vt:lpstr>Offering Meditation  Collin Flynn </vt:lpstr>
      <vt:lpstr>Doxology </vt:lpstr>
      <vt:lpstr>Prayer of Dedication  Collin Flynn </vt:lpstr>
      <vt:lpstr>Collin Flynn    Scripture Mark 8:31-38</vt:lpstr>
      <vt:lpstr>Collin Flynn    Scripture Mark 8:31-38</vt:lpstr>
      <vt:lpstr>Collin Flynn    Scripture Mark 8:31-38</vt:lpstr>
      <vt:lpstr>Collin Flynn    Scripture Mark 8:31-38</vt:lpstr>
      <vt:lpstr>Collin Flynn    Scripture Mark 8:31-38</vt:lpstr>
      <vt:lpstr>Collin Flynn    Scripture Mark 8:31-38</vt:lpstr>
      <vt:lpstr> Special Music </vt:lpstr>
      <vt:lpstr> Dr. Doug Deuel “Am I in the Right Race” </vt:lpstr>
      <vt:lpstr> Hymn of  Invitation P853   </vt:lpstr>
      <vt:lpstr>PowerPoint Presentation</vt:lpstr>
      <vt:lpstr>PowerPoint Presentation</vt:lpstr>
      <vt:lpstr>PowerPoint Presentation</vt:lpstr>
      <vt:lpstr>PowerPoint Presentation</vt:lpstr>
      <vt:lpstr>PowerPoint Presentation</vt:lpstr>
      <vt:lpstr>PowerPoint Presentation</vt:lpstr>
      <vt:lpstr>Benediction Dr. Doug Deuel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Reed</dc:creator>
  <cp:lastModifiedBy>chris fluitt</cp:lastModifiedBy>
  <cp:revision>632</cp:revision>
  <dcterms:created xsi:type="dcterms:W3CDTF">2021-04-26T13:40:04Z</dcterms:created>
  <dcterms:modified xsi:type="dcterms:W3CDTF">2021-06-03T13:54:54Z</dcterms:modified>
</cp:coreProperties>
</file>