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390" r:id="rId2"/>
    <p:sldId id="300" r:id="rId3"/>
    <p:sldId id="301" r:id="rId4"/>
    <p:sldId id="480" r:id="rId5"/>
    <p:sldId id="558" r:id="rId6"/>
    <p:sldId id="302" r:id="rId7"/>
    <p:sldId id="437" r:id="rId8"/>
    <p:sldId id="506" r:id="rId9"/>
    <p:sldId id="481" r:id="rId10"/>
    <p:sldId id="482" r:id="rId11"/>
    <p:sldId id="580" r:id="rId12"/>
    <p:sldId id="581" r:id="rId13"/>
    <p:sldId id="317" r:id="rId14"/>
    <p:sldId id="487" r:id="rId15"/>
    <p:sldId id="319" r:id="rId16"/>
    <p:sldId id="320" r:id="rId17"/>
    <p:sldId id="321" r:id="rId18"/>
    <p:sldId id="322" r:id="rId19"/>
    <p:sldId id="279" r:id="rId20"/>
    <p:sldId id="488" r:id="rId21"/>
    <p:sldId id="582" r:id="rId22"/>
    <p:sldId id="583" r:id="rId23"/>
    <p:sldId id="584" r:id="rId24"/>
    <p:sldId id="585" r:id="rId25"/>
    <p:sldId id="586" r:id="rId26"/>
    <p:sldId id="392" r:id="rId27"/>
    <p:sldId id="336" r:id="rId28"/>
    <p:sldId id="489" r:id="rId29"/>
    <p:sldId id="338" r:id="rId30"/>
    <p:sldId id="339" r:id="rId31"/>
    <p:sldId id="516" r:id="rId32"/>
    <p:sldId id="517" r:id="rId33"/>
    <p:sldId id="559" r:id="rId34"/>
    <p:sldId id="560" r:id="rId35"/>
    <p:sldId id="344" r:id="rId36"/>
    <p:sldId id="561" r:id="rId37"/>
    <p:sldId id="436" r:id="rId38"/>
    <p:sldId id="473" r:id="rId39"/>
    <p:sldId id="562" r:id="rId40"/>
    <p:sldId id="587" r:id="rId41"/>
    <p:sldId id="588" r:id="rId42"/>
    <p:sldId id="589" r:id="rId43"/>
    <p:sldId id="590" r:id="rId44"/>
    <p:sldId id="591" r:id="rId45"/>
    <p:sldId id="400" r:id="rId46"/>
    <p:sldId id="346" r:id="rId47"/>
    <p:sldId id="569" r:id="rId48"/>
    <p:sldId id="570" r:id="rId49"/>
    <p:sldId id="571" r:id="rId50"/>
    <p:sldId id="572" r:id="rId51"/>
    <p:sldId id="573" r:id="rId52"/>
    <p:sldId id="574" r:id="rId53"/>
    <p:sldId id="575" r:id="rId54"/>
    <p:sldId id="576" r:id="rId55"/>
    <p:sldId id="577" r:id="rId56"/>
    <p:sldId id="578" r:id="rId57"/>
    <p:sldId id="579" r:id="rId58"/>
    <p:sldId id="399" r:id="rId59"/>
    <p:sldId id="391"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BB2F4E-9CFA-4274-82C3-8A5122AB0504}">
          <p14:sldIdLst>
            <p14:sldId id="390"/>
            <p14:sldId id="300"/>
            <p14:sldId id="301"/>
            <p14:sldId id="480"/>
            <p14:sldId id="558"/>
            <p14:sldId id="302"/>
            <p14:sldId id="437"/>
            <p14:sldId id="506"/>
            <p14:sldId id="481"/>
            <p14:sldId id="482"/>
            <p14:sldId id="580"/>
            <p14:sldId id="581"/>
            <p14:sldId id="317"/>
            <p14:sldId id="487"/>
            <p14:sldId id="319"/>
            <p14:sldId id="320"/>
            <p14:sldId id="321"/>
            <p14:sldId id="322"/>
            <p14:sldId id="279"/>
            <p14:sldId id="488"/>
            <p14:sldId id="582"/>
            <p14:sldId id="583"/>
            <p14:sldId id="584"/>
            <p14:sldId id="585"/>
            <p14:sldId id="586"/>
            <p14:sldId id="392"/>
            <p14:sldId id="336"/>
            <p14:sldId id="489"/>
            <p14:sldId id="338"/>
            <p14:sldId id="339"/>
            <p14:sldId id="516"/>
            <p14:sldId id="517"/>
            <p14:sldId id="559"/>
            <p14:sldId id="560"/>
            <p14:sldId id="344"/>
            <p14:sldId id="561"/>
            <p14:sldId id="436"/>
            <p14:sldId id="473"/>
            <p14:sldId id="562"/>
            <p14:sldId id="587"/>
            <p14:sldId id="588"/>
            <p14:sldId id="589"/>
            <p14:sldId id="590"/>
            <p14:sldId id="591"/>
            <p14:sldId id="400"/>
            <p14:sldId id="346"/>
            <p14:sldId id="569"/>
            <p14:sldId id="570"/>
            <p14:sldId id="571"/>
            <p14:sldId id="572"/>
            <p14:sldId id="573"/>
            <p14:sldId id="574"/>
            <p14:sldId id="575"/>
            <p14:sldId id="576"/>
            <p14:sldId id="577"/>
            <p14:sldId id="578"/>
            <p14:sldId id="579"/>
            <p14:sldId id="399"/>
            <p14:sldId id="39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7348" autoAdjust="0"/>
  </p:normalViewPr>
  <p:slideViewPr>
    <p:cSldViewPr snapToGrid="0">
      <p:cViewPr>
        <p:scale>
          <a:sx n="45" d="100"/>
          <a:sy n="45" d="100"/>
        </p:scale>
        <p:origin x="1460" y="5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2BB58B-CE57-48E0-88FE-8612E0F25903}" type="datetimeFigureOut">
              <a:rPr lang="en-US" smtClean="0"/>
              <a:t>6/25/2021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BF1FF-6BCB-42F7-B43A-DF311958242D}" type="slidenum">
              <a:rPr lang="en-US" smtClean="0"/>
              <a:t>‹#›</a:t>
            </a:fld>
            <a:endParaRPr lang="en-US"/>
          </a:p>
        </p:txBody>
      </p:sp>
    </p:spTree>
    <p:extLst>
      <p:ext uri="{BB962C8B-B14F-4D97-AF65-F5344CB8AC3E}">
        <p14:creationId xmlns:p14="http://schemas.microsoft.com/office/powerpoint/2010/main" val="3805860271"/>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205013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159332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97962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259807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479734-E20B-4D93-B8A9-F7027A5E7797}"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7586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479734-E20B-4D93-B8A9-F7027A5E7797}"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23563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479734-E20B-4D93-B8A9-F7027A5E7797}" type="datetimeFigureOut">
              <a:rPr lang="en-US" smtClean="0"/>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234925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479734-E20B-4D93-B8A9-F7027A5E7797}" type="datetimeFigureOut">
              <a:rPr lang="en-US" smtClean="0"/>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410516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79734-E20B-4D93-B8A9-F7027A5E7797}" type="datetimeFigureOut">
              <a:rPr lang="en-US" smtClean="0"/>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963668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479734-E20B-4D93-B8A9-F7027A5E7797}"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766468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479734-E20B-4D93-B8A9-F7027A5E7797}"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869003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79734-E20B-4D93-B8A9-F7027A5E7797}" type="datetimeFigureOut">
              <a:rPr lang="en-US" smtClean="0"/>
              <a:t>6/25/2021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9FFE0-B956-4972-A204-41C5B71642D0}" type="slidenum">
              <a:rPr lang="en-US" smtClean="0"/>
              <a:t>‹#›</a:t>
            </a:fld>
            <a:endParaRPr lang="en-US"/>
          </a:p>
        </p:txBody>
      </p:sp>
    </p:spTree>
    <p:extLst>
      <p:ext uri="{BB962C8B-B14F-4D97-AF65-F5344CB8AC3E}">
        <p14:creationId xmlns:p14="http://schemas.microsoft.com/office/powerpoint/2010/main" val="2921517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FDE7-E741-47AD-BD51-4C8BFCEFCA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F85A7C-230D-4E3D-8940-70E0B3FB8A76}"/>
              </a:ext>
            </a:extLst>
          </p:cNvPr>
          <p:cNvSpPr>
            <a:spLocks noGrp="1"/>
          </p:cNvSpPr>
          <p:nvPr>
            <p:ph type="subTitle" idx="1"/>
          </p:nvPr>
        </p:nvSpPr>
        <p:spPr/>
        <p:txBody>
          <a:bodyPr/>
          <a:lstStyle/>
          <a:p>
            <a:endParaRPr lang="en-US"/>
          </a:p>
        </p:txBody>
      </p:sp>
      <p:pic>
        <p:nvPicPr>
          <p:cNvPr id="5" name="Picture 4" descr="A picture containing text, wall, indoor, tiled&#10;&#10;Description automatically generated">
            <a:extLst>
              <a:ext uri="{FF2B5EF4-FFF2-40B4-BE49-F238E27FC236}">
                <a16:creationId xmlns:a16="http://schemas.microsoft.com/office/drawing/2014/main" id="{7EDD3930-C662-4E8A-8F5E-B0994DBA4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67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dirty="0">
                <a:solidFill>
                  <a:srgbClr val="000000"/>
                </a:solidFill>
                <a:latin typeface="Raleway"/>
              </a:rPr>
              <a:t>Ye who long pain and sorrow bear,</a:t>
            </a:r>
          </a:p>
          <a:p>
            <a:r>
              <a:rPr lang="en-US" sz="7200" dirty="0">
                <a:solidFill>
                  <a:srgbClr val="000000"/>
                </a:solidFill>
                <a:latin typeface="Raleway"/>
              </a:rPr>
              <a:t>Praise God and on Him cast your care!</a:t>
            </a:r>
          </a:p>
          <a:p>
            <a:r>
              <a:rPr lang="en-US" sz="7200" dirty="0">
                <a:solidFill>
                  <a:srgbClr val="000000"/>
                </a:solidFill>
                <a:latin typeface="Raleway"/>
              </a:rPr>
              <a:t>O praise Him! O praise Him!</a:t>
            </a:r>
          </a:p>
          <a:p>
            <a:r>
              <a:rPr lang="en-US" sz="7200" dirty="0">
                <a:solidFill>
                  <a:srgbClr val="000000"/>
                </a:solidFill>
                <a:latin typeface="Raleway"/>
              </a:rPr>
              <a:t>Alleluia! Alleluia! Alleluia!</a:t>
            </a:r>
          </a:p>
        </p:txBody>
      </p:sp>
    </p:spTree>
    <p:extLst>
      <p:ext uri="{BB962C8B-B14F-4D97-AF65-F5344CB8AC3E}">
        <p14:creationId xmlns:p14="http://schemas.microsoft.com/office/powerpoint/2010/main" val="1265038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0" i="0" dirty="0">
                <a:solidFill>
                  <a:srgbClr val="000000"/>
                </a:solidFill>
                <a:effectLst/>
                <a:latin typeface="Raleway"/>
              </a:rPr>
              <a:t>Let all things their Creator bless,</a:t>
            </a:r>
          </a:p>
          <a:p>
            <a:r>
              <a:rPr lang="en-US" sz="7200" b="0" i="0" dirty="0">
                <a:solidFill>
                  <a:srgbClr val="000000"/>
                </a:solidFill>
                <a:effectLst/>
                <a:latin typeface="Raleway"/>
              </a:rPr>
              <a:t>And worship Him in humbleness,</a:t>
            </a:r>
          </a:p>
          <a:p>
            <a:r>
              <a:rPr lang="en-US" sz="7200" b="0" i="0" dirty="0">
                <a:solidFill>
                  <a:srgbClr val="000000"/>
                </a:solidFill>
                <a:effectLst/>
                <a:latin typeface="Raleway"/>
              </a:rPr>
              <a:t>O praise Him! Alleluia!</a:t>
            </a:r>
          </a:p>
        </p:txBody>
      </p:sp>
    </p:spTree>
    <p:extLst>
      <p:ext uri="{BB962C8B-B14F-4D97-AF65-F5344CB8AC3E}">
        <p14:creationId xmlns:p14="http://schemas.microsoft.com/office/powerpoint/2010/main" val="218158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dirty="0">
                <a:solidFill>
                  <a:srgbClr val="000000"/>
                </a:solidFill>
                <a:latin typeface="Raleway"/>
              </a:rPr>
              <a:t>Praise, praise the Father, praise the Son,</a:t>
            </a:r>
          </a:p>
          <a:p>
            <a:r>
              <a:rPr lang="en-US" sz="7200" dirty="0">
                <a:solidFill>
                  <a:srgbClr val="000000"/>
                </a:solidFill>
                <a:latin typeface="Raleway"/>
              </a:rPr>
              <a:t>And praise the Spirit, Three in One!</a:t>
            </a:r>
          </a:p>
          <a:p>
            <a:r>
              <a:rPr lang="en-US" sz="7200" dirty="0">
                <a:solidFill>
                  <a:srgbClr val="000000"/>
                </a:solidFill>
                <a:latin typeface="Raleway"/>
              </a:rPr>
              <a:t>O praise Him! O praise Him!</a:t>
            </a:r>
          </a:p>
          <a:p>
            <a:r>
              <a:rPr lang="en-US" sz="7200" dirty="0">
                <a:solidFill>
                  <a:srgbClr val="000000"/>
                </a:solidFill>
                <a:latin typeface="Raleway"/>
              </a:rPr>
              <a:t>Alleluia! Alleluia! Alleluia!</a:t>
            </a:r>
          </a:p>
        </p:txBody>
      </p:sp>
    </p:spTree>
    <p:extLst>
      <p:ext uri="{BB962C8B-B14F-4D97-AF65-F5344CB8AC3E}">
        <p14:creationId xmlns:p14="http://schemas.microsoft.com/office/powerpoint/2010/main" val="2406772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96957"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5400" dirty="0">
                <a:solidFill>
                  <a:schemeClr val="bg1"/>
                </a:solidFill>
              </a:rPr>
              <a:t>Collin Flynn</a:t>
            </a:r>
            <a:br>
              <a:rPr lang="en-US" sz="5400" dirty="0">
                <a:solidFill>
                  <a:schemeClr val="bg1"/>
                </a:solidFill>
                <a:cs typeface="Calibri"/>
              </a:rPr>
            </a:br>
            <a:br>
              <a:rPr lang="en-US" sz="3700" dirty="0"/>
            </a:br>
            <a:r>
              <a:rPr lang="en-US" sz="7200" dirty="0">
                <a:solidFill>
                  <a:schemeClr val="bg1"/>
                </a:solidFill>
              </a:rPr>
              <a:t>Invocation</a:t>
            </a:r>
            <a:br>
              <a:rPr lang="en-US" sz="3700" dirty="0">
                <a:cs typeface="Calibri"/>
              </a:rPr>
            </a:b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9293"/>
            <a:ext cx="7407214" cy="652486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6000" dirty="0">
                <a:latin typeface="Calibri Light"/>
                <a:cs typeface="Calibri Light"/>
              </a:rPr>
              <a:t>​</a:t>
            </a:r>
            <a:r>
              <a:rPr lang="en-US" sz="6000" dirty="0">
                <a:ea typeface="+mn-lt"/>
                <a:cs typeface="+mn-lt"/>
              </a:rPr>
              <a:t>God of mystery, open our eyes, to look for you in unfamiliar places; open our</a:t>
            </a:r>
          </a:p>
          <a:p>
            <a:r>
              <a:rPr lang="en-US" sz="6000" dirty="0">
                <a:ea typeface="+mn-lt"/>
                <a:cs typeface="+mn-lt"/>
              </a:rPr>
              <a:t>eyes; open our ears, to hear you speak in the sound of sheer silence; </a:t>
            </a:r>
          </a:p>
        </p:txBody>
      </p:sp>
    </p:spTree>
    <p:extLst>
      <p:ext uri="{BB962C8B-B14F-4D97-AF65-F5344CB8AC3E}">
        <p14:creationId xmlns:p14="http://schemas.microsoft.com/office/powerpoint/2010/main" val="61438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5" y="182233"/>
            <a:ext cx="4386316"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5400" dirty="0">
                <a:solidFill>
                  <a:schemeClr val="bg1"/>
                </a:solidFill>
              </a:rPr>
              <a:t>Collin Flynn</a:t>
            </a:r>
            <a:br>
              <a:rPr lang="en-US" sz="5400" dirty="0">
                <a:solidFill>
                  <a:schemeClr val="bg1"/>
                </a:solidFill>
                <a:cs typeface="Calibri"/>
              </a:rPr>
            </a:br>
            <a:br>
              <a:rPr lang="en-US" sz="3700" dirty="0"/>
            </a:br>
            <a:r>
              <a:rPr lang="en-US" sz="7200" dirty="0">
                <a:solidFill>
                  <a:schemeClr val="bg1"/>
                </a:solidFill>
              </a:rPr>
              <a:t>Invocation</a:t>
            </a:r>
            <a:br>
              <a:rPr lang="en-US" sz="3700" dirty="0">
                <a:cs typeface="Calibri"/>
              </a:rPr>
            </a:b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6907"/>
            <a:ext cx="7407214" cy="6986528"/>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5000" dirty="0">
                <a:latin typeface="Calibri Light"/>
                <a:cs typeface="Calibri Light"/>
              </a:rPr>
              <a:t>​</a:t>
            </a:r>
            <a:r>
              <a:rPr lang="en-US" sz="5000" dirty="0">
                <a:ea typeface="+mn-lt"/>
                <a:cs typeface="+mn-lt"/>
              </a:rPr>
              <a:t>Open our hearts, to feel the depth of your love. When we wander in the wilderness of fear and death, revive us with your care, that we may find strength for our journey</a:t>
            </a:r>
          </a:p>
          <a:p>
            <a:r>
              <a:rPr lang="en-US" sz="5000" dirty="0">
                <a:ea typeface="+mn-lt"/>
                <a:cs typeface="+mn-lt"/>
              </a:rPr>
              <a:t>back to the land of hope and life. Amen</a:t>
            </a:r>
          </a:p>
        </p:txBody>
      </p:sp>
    </p:spTree>
    <p:extLst>
      <p:ext uri="{BB962C8B-B14F-4D97-AF65-F5344CB8AC3E}">
        <p14:creationId xmlns:p14="http://schemas.microsoft.com/office/powerpoint/2010/main" val="1150191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a:solidFill>
            <a:schemeClr val="accent5">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Gloria Patri</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5347618"/>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Glory be to the Father,</a:t>
            </a: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And to the Son, and to the Holy Ghost:</a:t>
            </a: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As it was in the beginning,</a:t>
            </a: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is now and Ever shall be: world without end.</a:t>
            </a: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Amen.  Amen</a:t>
            </a: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p:txBody>
      </p:sp>
    </p:spTree>
    <p:extLst>
      <p:ext uri="{BB962C8B-B14F-4D97-AF65-F5344CB8AC3E}">
        <p14:creationId xmlns:p14="http://schemas.microsoft.com/office/powerpoint/2010/main" val="3859727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CCFD-C43D-4D37-80EC-0B0D9EE8E988}"/>
              </a:ext>
            </a:extLst>
          </p:cNvPr>
          <p:cNvSpPr>
            <a:spLocks noGrp="1"/>
          </p:cNvSpPr>
          <p:nvPr>
            <p:ph type="title"/>
          </p:nvPr>
        </p:nvSpPr>
        <p:spPr/>
        <p:txBody>
          <a:bodyPr>
            <a:normAutofit/>
          </a:bodyPr>
          <a:lstStyle/>
          <a:p>
            <a:pPr algn="ctr"/>
            <a:r>
              <a:rPr lang="en-US" sz="8000" dirty="0"/>
              <a:t>Jess Snyder</a:t>
            </a:r>
          </a:p>
        </p:txBody>
      </p:sp>
      <p:pic>
        <p:nvPicPr>
          <p:cNvPr id="1028" name="Picture 4" descr="Children's Message 4/29/20 &quot;Blessings in Disguise&quot; - YouTube">
            <a:extLst>
              <a:ext uri="{FF2B5EF4-FFF2-40B4-BE49-F238E27FC236}">
                <a16:creationId xmlns:a16="http://schemas.microsoft.com/office/drawing/2014/main" id="{6CD6F184-043F-4A89-8B5C-39E89DE81E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3163" y="1690689"/>
            <a:ext cx="7900987" cy="419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739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86317" cy="6364317"/>
          </a:xfrm>
        </p:spPr>
        <p:txBody>
          <a:bodyPr vert="horz" lIns="60960" tIns="30480" rIns="60960" bIns="30480" rtlCol="0" anchor="ctr">
            <a:normAutofit fontScale="90000"/>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Pastoral Prayer</a:t>
            </a:r>
            <a:br>
              <a:rPr lang="en-US" sz="7200" dirty="0">
                <a:solidFill>
                  <a:schemeClr val="bg1"/>
                </a:solidFill>
              </a:rPr>
            </a:br>
            <a:r>
              <a:rPr lang="en-US" sz="7200" dirty="0">
                <a:solidFill>
                  <a:schemeClr val="bg1"/>
                </a:solidFill>
              </a:rPr>
              <a:t>&amp;</a:t>
            </a:r>
            <a:br>
              <a:rPr lang="en-US" sz="7200" dirty="0">
                <a:solidFill>
                  <a:schemeClr val="bg1"/>
                </a:solidFill>
              </a:rPr>
            </a:br>
            <a:r>
              <a:rPr lang="en-US" sz="7200" dirty="0">
                <a:solidFill>
                  <a:schemeClr val="bg1"/>
                </a:solidFill>
              </a:rPr>
              <a:t>Prayers of</a:t>
            </a:r>
            <a:br>
              <a:rPr lang="en-US" sz="7200" dirty="0">
                <a:solidFill>
                  <a:schemeClr val="bg1"/>
                </a:solidFill>
              </a:rPr>
            </a:br>
            <a:r>
              <a:rPr lang="en-US" sz="7200" dirty="0">
                <a:solidFill>
                  <a:schemeClr val="bg1"/>
                </a:solidFill>
              </a:rPr>
              <a:t>the</a:t>
            </a:r>
            <a:br>
              <a:rPr lang="en-US" sz="7200" dirty="0">
                <a:solidFill>
                  <a:schemeClr val="bg1"/>
                </a:solidFill>
              </a:rPr>
            </a:br>
            <a:r>
              <a:rPr lang="en-US" sz="7200" dirty="0">
                <a:solidFill>
                  <a:schemeClr val="bg1"/>
                </a:solidFill>
              </a:rPr>
              <a:t>People</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a:cs typeface="Calibri"/>
            </a:endParaRPr>
          </a:p>
          <a:p>
            <a:pPr algn="ctr">
              <a:buNone/>
            </a:pPr>
            <a:endParaRPr lang="en-US" sz="480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744819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lvl="0" indent="0" rtl="0">
              <a:spcBef>
                <a:spcPts val="0"/>
              </a:spcBef>
              <a:spcAft>
                <a:spcPts val="0"/>
              </a:spcAft>
              <a:buClr>
                <a:schemeClr val="dk1"/>
              </a:buClr>
              <a:buSzPts val="5000"/>
              <a:buNone/>
            </a:pPr>
            <a:r>
              <a:rPr lang="en-US" sz="4800" dirty="0">
                <a:solidFill>
                  <a:schemeClr val="tx1"/>
                </a:solidFill>
                <a:latin typeface="Arabic Typesetting"/>
                <a:ea typeface="Arabic Typesetting"/>
                <a:cs typeface="Arabic Typesetting"/>
                <a:sym typeface="Arabic Typesetting"/>
              </a:rPr>
              <a:t>Our Father, who art in heaven, hallowed be your name. Thy kingdom come, Thy will be done, on earth as it is in heaven. Give us this day our daily bread, and forgive us our debts, as we forgive our debtors. Lead us not into temptation, but deliver us from evil, for thine is the kingdom, the power, and the glory, forever, Amen.</a:t>
            </a:r>
            <a:endParaRPr lang="en-US" sz="9600" dirty="0">
              <a:solidFill>
                <a:schemeClr val="tx1"/>
              </a:solidFill>
            </a:endParaRPr>
          </a:p>
          <a:p>
            <a:pPr marL="0" marR="0" algn="ctr">
              <a:spcBef>
                <a:spcPts val="0"/>
              </a:spcBef>
              <a:spcAft>
                <a:spcPts val="300"/>
              </a:spcAft>
            </a:pP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p:txBody>
      </p:sp>
    </p:spTree>
    <p:extLst>
      <p:ext uri="{BB962C8B-B14F-4D97-AF65-F5344CB8AC3E}">
        <p14:creationId xmlns:p14="http://schemas.microsoft.com/office/powerpoint/2010/main" val="2154005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50"/>
            <a:ext cx="4332307"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r>
              <a:rPr lang="en-US" sz="5334" baseline="30000" dirty="0">
                <a:solidFill>
                  <a:srgbClr val="FFFFFF"/>
                </a:solidFill>
                <a:cs typeface="Calibri Light"/>
              </a:rPr>
              <a:t>Hymn of </a:t>
            </a:r>
            <a:r>
              <a:rPr lang="en-US" sz="5334" kern="1200" baseline="30000" dirty="0">
                <a:solidFill>
                  <a:srgbClr val="FFFFFF"/>
                </a:solidFill>
                <a:cs typeface="Calibri Light"/>
              </a:rPr>
              <a:t>Communion</a:t>
            </a:r>
            <a:br>
              <a:rPr lang="en-US" sz="5334" kern="1200" baseline="30000" dirty="0">
                <a:solidFill>
                  <a:srgbClr val="FFFFFF"/>
                </a:solidFill>
                <a:cs typeface="Calibri Light"/>
              </a:rPr>
            </a:br>
            <a:r>
              <a:rPr lang="en-US" sz="5334" kern="1200" baseline="30000" dirty="0" err="1">
                <a:solidFill>
                  <a:srgbClr val="FFFFFF"/>
                </a:solidFill>
                <a:cs typeface="Calibri Light"/>
              </a:rPr>
              <a:t>pg</a:t>
            </a:r>
            <a:r>
              <a:rPr lang="en-US" sz="5334" kern="1200" baseline="30000" dirty="0">
                <a:solidFill>
                  <a:srgbClr val="FFFFFF"/>
                </a:solidFill>
                <a:cs typeface="Calibri Light"/>
              </a:rPr>
              <a:t> 383</a:t>
            </a:r>
            <a:br>
              <a:rPr lang="en-US" sz="5334" baseline="30000" dirty="0">
                <a:solidFill>
                  <a:srgbClr val="FFFFFF"/>
                </a:solidFill>
                <a:cs typeface="Calibri Light"/>
              </a:rPr>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669191" y="1439844"/>
            <a:ext cx="7522809" cy="227754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1" dirty="0">
                <a:latin typeface="Calibri Light"/>
                <a:cs typeface="Calibri Light"/>
              </a:rPr>
              <a:t>Jesus Keep Me Near The Cross</a:t>
            </a:r>
            <a:endParaRPr lang="en-US" sz="7200" b="1" dirty="0">
              <a:cs typeface="Calibri"/>
            </a:endParaRPr>
          </a:p>
        </p:txBody>
      </p:sp>
    </p:spTree>
    <p:extLst>
      <p:ext uri="{BB962C8B-B14F-4D97-AF65-F5344CB8AC3E}">
        <p14:creationId xmlns:p14="http://schemas.microsoft.com/office/powerpoint/2010/main" val="2848001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5940088"/>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600" b="0" i="0" dirty="0">
                <a:solidFill>
                  <a:srgbClr val="000000"/>
                </a:solidFill>
                <a:effectLst/>
              </a:rPr>
              <a:t>Jesus, keep me near the cross, </a:t>
            </a:r>
          </a:p>
          <a:p>
            <a:r>
              <a:rPr lang="en-US" sz="7600" b="0" i="0" dirty="0">
                <a:solidFill>
                  <a:srgbClr val="000000"/>
                </a:solidFill>
                <a:effectLst/>
              </a:rPr>
              <a:t>There a precious fountain,</a:t>
            </a:r>
          </a:p>
          <a:p>
            <a:r>
              <a:rPr lang="en-US" sz="7600" b="0" i="0" dirty="0">
                <a:solidFill>
                  <a:srgbClr val="000000"/>
                </a:solidFill>
                <a:effectLst/>
              </a:rPr>
              <a:t>Free to all—a healing stream,</a:t>
            </a:r>
          </a:p>
          <a:p>
            <a:r>
              <a:rPr lang="en-US" sz="7600" b="0" i="0" dirty="0">
                <a:solidFill>
                  <a:srgbClr val="000000"/>
                </a:solidFill>
                <a:effectLst/>
              </a:rPr>
              <a:t>Flows from </a:t>
            </a:r>
            <a:r>
              <a:rPr lang="en-US" sz="7600" b="0" i="0" dirty="0" err="1">
                <a:solidFill>
                  <a:srgbClr val="000000"/>
                </a:solidFill>
                <a:effectLst/>
              </a:rPr>
              <a:t>Calv’ry’s</a:t>
            </a:r>
            <a:r>
              <a:rPr lang="en-US" sz="7600" b="0" i="0" dirty="0">
                <a:solidFill>
                  <a:srgbClr val="000000"/>
                </a:solidFill>
                <a:effectLst/>
              </a:rPr>
              <a:t> mountain.</a:t>
            </a:r>
          </a:p>
        </p:txBody>
      </p:sp>
    </p:spTree>
    <p:extLst>
      <p:ext uri="{BB962C8B-B14F-4D97-AF65-F5344CB8AC3E}">
        <p14:creationId xmlns:p14="http://schemas.microsoft.com/office/powerpoint/2010/main" val="2599010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9"/>
            <a:ext cx="4332307" cy="6235101"/>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600" kern="1200" dirty="0">
                <a:solidFill>
                  <a:srgbClr val="FFFFFF"/>
                </a:solidFill>
                <a:latin typeface="+mj-lt"/>
                <a:ea typeface="+mj-ea"/>
                <a:cs typeface="+mj-cs"/>
              </a:rPr>
              <a:t>Welcome To First Christian Church </a:t>
            </a:r>
            <a:br>
              <a:rPr lang="en-US" sz="3600" kern="1200" dirty="0"/>
            </a:br>
            <a:r>
              <a:rPr lang="en-US" sz="3600" kern="1200" dirty="0">
                <a:solidFill>
                  <a:srgbClr val="FFFFFF"/>
                </a:solidFill>
                <a:latin typeface="+mj-lt"/>
                <a:ea typeface="+mj-ea"/>
                <a:cs typeface="+mj-cs"/>
              </a:rPr>
              <a:t>June 27</a:t>
            </a:r>
            <a:r>
              <a:rPr lang="en-US" sz="3600" baseline="30000" dirty="0">
                <a:solidFill>
                  <a:srgbClr val="FFFFFF"/>
                </a:solidFill>
                <a:latin typeface="+mj-lt"/>
                <a:ea typeface="+mj-ea"/>
                <a:cs typeface="+mj-cs"/>
              </a:rPr>
              <a:t>th</a:t>
            </a:r>
            <a:br>
              <a:rPr lang="en-US" sz="3600" kern="1200" baseline="30000" dirty="0"/>
            </a:br>
            <a:br>
              <a:rPr lang="en-US" sz="3600" kern="1200" baseline="30000" dirty="0"/>
            </a:br>
            <a:br>
              <a:rPr lang="en-US" sz="4400" kern="1200" baseline="30000" dirty="0"/>
            </a:br>
            <a:r>
              <a:rPr lang="en-US" sz="4400" kern="1200" baseline="30000" dirty="0">
                <a:solidFill>
                  <a:srgbClr val="FFFFFF"/>
                </a:solidFill>
                <a:latin typeface="+mj-lt"/>
                <a:ea typeface="+mj-ea"/>
                <a:cs typeface="+mj-cs"/>
              </a:rPr>
              <a:t>Dr. Doug Deuel</a:t>
            </a:r>
            <a:br>
              <a:rPr lang="en-US" sz="4400" baseline="30000" dirty="0">
                <a:solidFill>
                  <a:srgbClr val="FFFFFF"/>
                </a:solidFill>
                <a:latin typeface="+mj-lt"/>
                <a:ea typeface="+mj-ea"/>
                <a:cs typeface="+mj-cs"/>
              </a:rPr>
            </a:br>
            <a:r>
              <a:rPr lang="en-US" sz="4400" baseline="30000" dirty="0">
                <a:solidFill>
                  <a:srgbClr val="FFFFFF"/>
                </a:solidFill>
                <a:latin typeface="+mj-lt"/>
                <a:ea typeface="+mj-ea"/>
                <a:cs typeface="+mj-cs"/>
              </a:rPr>
              <a:t>“</a:t>
            </a:r>
            <a:r>
              <a:rPr lang="en-US" sz="4400" kern="1200" baseline="30000" dirty="0">
                <a:solidFill>
                  <a:srgbClr val="FFFFFF"/>
                </a:solidFill>
                <a:latin typeface="+mj-lt"/>
                <a:ea typeface="+mj-ea"/>
                <a:cs typeface="+mj-cs"/>
              </a:rPr>
              <a:t>Don’t Worry Be Happy”</a:t>
            </a:r>
            <a:endParaRPr lang="en-US" sz="3700" kern="1200" dirty="0">
              <a:solidFill>
                <a:srgbClr val="FFFFFF"/>
              </a:solidFill>
              <a:latin typeface="+mj-lt"/>
              <a:ea typeface="+mj-ea"/>
              <a:cs typeface="Calibri Light" panose="020F0302020204030204"/>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5654616" y="1164266"/>
            <a:ext cx="6188015" cy="4336961"/>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indent="0" algn="ctr">
              <a:buNone/>
            </a:pPr>
            <a:r>
              <a:rPr lang="en-US" sz="6000" dirty="0">
                <a:cs typeface="Calibri"/>
              </a:rPr>
              <a:t>GREETINGS</a:t>
            </a:r>
          </a:p>
          <a:p>
            <a:pPr marL="0" indent="0" algn="ctr">
              <a:buNone/>
            </a:pPr>
            <a:r>
              <a:rPr lang="en-US" sz="6000" dirty="0">
                <a:cs typeface="Calibri"/>
              </a:rPr>
              <a:t>&amp;</a:t>
            </a:r>
          </a:p>
          <a:p>
            <a:pPr marL="0" indent="0" algn="ctr">
              <a:buNone/>
            </a:pPr>
            <a:r>
              <a:rPr lang="en-US" sz="6000" dirty="0">
                <a:cs typeface="Calibri"/>
              </a:rPr>
              <a:t>ANNOUNCEMENTS</a:t>
            </a:r>
          </a:p>
          <a:p>
            <a:pPr marL="0" indent="0" algn="ctr">
              <a:buNone/>
            </a:pPr>
            <a:endParaRPr lang="en-US" sz="5334" dirty="0">
              <a:cs typeface="Calibri"/>
            </a:endParaRPr>
          </a:p>
        </p:txBody>
      </p:sp>
    </p:spTree>
    <p:extLst>
      <p:ext uri="{BB962C8B-B14F-4D97-AF65-F5344CB8AC3E}">
        <p14:creationId xmlns:p14="http://schemas.microsoft.com/office/powerpoint/2010/main" val="1316532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0"/>
            <a:ext cx="12191999" cy="6247864"/>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8000" b="1" i="0" dirty="0">
                <a:solidFill>
                  <a:srgbClr val="000000"/>
                </a:solidFill>
                <a:effectLst/>
              </a:rPr>
              <a:t>In the cross, in the cross,</a:t>
            </a:r>
          </a:p>
          <a:p>
            <a:pPr algn="ctr"/>
            <a:r>
              <a:rPr lang="en-US" sz="8000" b="1" i="0" dirty="0">
                <a:solidFill>
                  <a:srgbClr val="000000"/>
                </a:solidFill>
                <a:effectLst/>
              </a:rPr>
              <a:t>  Be my glory ever;</a:t>
            </a:r>
          </a:p>
          <a:p>
            <a:pPr algn="ctr"/>
            <a:r>
              <a:rPr lang="en-US" sz="8000" b="1" i="0" dirty="0">
                <a:solidFill>
                  <a:srgbClr val="000000"/>
                </a:solidFill>
                <a:effectLst/>
              </a:rPr>
              <a:t>Till my raptured soul shall find</a:t>
            </a:r>
          </a:p>
          <a:p>
            <a:pPr algn="ctr"/>
            <a:r>
              <a:rPr lang="en-US" sz="8000" b="1" dirty="0">
                <a:solidFill>
                  <a:srgbClr val="000000"/>
                </a:solidFill>
              </a:rPr>
              <a:t>Rest beyond the river</a:t>
            </a:r>
            <a:endParaRPr lang="en-US" sz="8000" b="1" i="0" dirty="0">
              <a:solidFill>
                <a:srgbClr val="000000"/>
              </a:solidFill>
              <a:effectLst/>
            </a:endParaRPr>
          </a:p>
        </p:txBody>
      </p:sp>
    </p:spTree>
    <p:extLst>
      <p:ext uri="{BB962C8B-B14F-4D97-AF65-F5344CB8AC3E}">
        <p14:creationId xmlns:p14="http://schemas.microsoft.com/office/powerpoint/2010/main" val="1798026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7109639"/>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600" b="0" i="0" dirty="0">
                <a:solidFill>
                  <a:srgbClr val="000000"/>
                </a:solidFill>
                <a:effectLst/>
              </a:rPr>
              <a:t>Near the cross, a trembling soul,</a:t>
            </a:r>
          </a:p>
          <a:p>
            <a:r>
              <a:rPr lang="en-US" sz="7600" b="0" i="0" dirty="0">
                <a:solidFill>
                  <a:srgbClr val="000000"/>
                </a:solidFill>
                <a:effectLst/>
              </a:rPr>
              <a:t>Love and mercy found me;</a:t>
            </a:r>
          </a:p>
          <a:p>
            <a:r>
              <a:rPr lang="en-US" sz="7600" b="0" i="0" dirty="0">
                <a:solidFill>
                  <a:srgbClr val="000000"/>
                </a:solidFill>
                <a:effectLst/>
              </a:rPr>
              <a:t>There the Bright and Morning Star</a:t>
            </a:r>
          </a:p>
          <a:p>
            <a:r>
              <a:rPr lang="en-US" sz="7600" b="0" i="0" dirty="0">
                <a:solidFill>
                  <a:srgbClr val="000000"/>
                </a:solidFill>
                <a:effectLst/>
              </a:rPr>
              <a:t>Sheds its beams around me.</a:t>
            </a:r>
          </a:p>
        </p:txBody>
      </p:sp>
    </p:spTree>
    <p:extLst>
      <p:ext uri="{BB962C8B-B14F-4D97-AF65-F5344CB8AC3E}">
        <p14:creationId xmlns:p14="http://schemas.microsoft.com/office/powerpoint/2010/main" val="1512628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0"/>
            <a:ext cx="12191999" cy="6247864"/>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8000" b="1" i="0" dirty="0">
                <a:solidFill>
                  <a:srgbClr val="000000"/>
                </a:solidFill>
                <a:effectLst/>
              </a:rPr>
              <a:t>In the cross, in the cross,</a:t>
            </a:r>
          </a:p>
          <a:p>
            <a:pPr algn="ctr"/>
            <a:r>
              <a:rPr lang="en-US" sz="8000" b="1" i="0" dirty="0">
                <a:solidFill>
                  <a:srgbClr val="000000"/>
                </a:solidFill>
                <a:effectLst/>
              </a:rPr>
              <a:t>  Be my glory ever;</a:t>
            </a:r>
          </a:p>
          <a:p>
            <a:pPr algn="ctr"/>
            <a:r>
              <a:rPr lang="en-US" sz="8000" b="1" i="0" dirty="0">
                <a:solidFill>
                  <a:srgbClr val="000000"/>
                </a:solidFill>
                <a:effectLst/>
              </a:rPr>
              <a:t>Till my raptured soul shall find</a:t>
            </a:r>
          </a:p>
          <a:p>
            <a:pPr algn="ctr"/>
            <a:r>
              <a:rPr lang="en-US" sz="8000" b="1" dirty="0">
                <a:solidFill>
                  <a:srgbClr val="000000"/>
                </a:solidFill>
              </a:rPr>
              <a:t>Rest beyond the river</a:t>
            </a:r>
            <a:endParaRPr lang="en-US" sz="8000" b="1" i="0" dirty="0">
              <a:solidFill>
                <a:srgbClr val="000000"/>
              </a:solidFill>
              <a:effectLst/>
            </a:endParaRPr>
          </a:p>
        </p:txBody>
      </p:sp>
    </p:spTree>
    <p:extLst>
      <p:ext uri="{BB962C8B-B14F-4D97-AF65-F5344CB8AC3E}">
        <p14:creationId xmlns:p14="http://schemas.microsoft.com/office/powerpoint/2010/main" val="585370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5940088"/>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600" b="0" i="0" dirty="0">
                <a:solidFill>
                  <a:srgbClr val="000000"/>
                </a:solidFill>
                <a:effectLst/>
              </a:rPr>
              <a:t>Near the cross! O Lamb of God,</a:t>
            </a:r>
          </a:p>
          <a:p>
            <a:r>
              <a:rPr lang="en-US" sz="7600" b="0" i="0" dirty="0">
                <a:solidFill>
                  <a:srgbClr val="000000"/>
                </a:solidFill>
                <a:effectLst/>
              </a:rPr>
              <a:t>Bring its scenes before me;</a:t>
            </a:r>
          </a:p>
          <a:p>
            <a:r>
              <a:rPr lang="en-US" sz="7600" b="0" i="0" dirty="0">
                <a:solidFill>
                  <a:srgbClr val="000000"/>
                </a:solidFill>
                <a:effectLst/>
              </a:rPr>
              <a:t>Help me walk from day to day,</a:t>
            </a:r>
          </a:p>
          <a:p>
            <a:r>
              <a:rPr lang="en-US" sz="7600" b="0" i="0" dirty="0">
                <a:solidFill>
                  <a:srgbClr val="000000"/>
                </a:solidFill>
                <a:effectLst/>
              </a:rPr>
              <a:t>With its shadow o’er me.</a:t>
            </a:r>
          </a:p>
        </p:txBody>
      </p:sp>
    </p:spTree>
    <p:extLst>
      <p:ext uri="{BB962C8B-B14F-4D97-AF65-F5344CB8AC3E}">
        <p14:creationId xmlns:p14="http://schemas.microsoft.com/office/powerpoint/2010/main" val="548462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0"/>
            <a:ext cx="12191999" cy="6247864"/>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8000" b="1" i="0" dirty="0">
                <a:solidFill>
                  <a:srgbClr val="000000"/>
                </a:solidFill>
                <a:effectLst/>
              </a:rPr>
              <a:t>In the cross, in the cross,</a:t>
            </a:r>
          </a:p>
          <a:p>
            <a:pPr algn="ctr"/>
            <a:r>
              <a:rPr lang="en-US" sz="8000" b="1" i="0" dirty="0">
                <a:solidFill>
                  <a:srgbClr val="000000"/>
                </a:solidFill>
                <a:effectLst/>
              </a:rPr>
              <a:t>  Be my glory ever;</a:t>
            </a:r>
          </a:p>
          <a:p>
            <a:pPr algn="ctr"/>
            <a:r>
              <a:rPr lang="en-US" sz="8000" b="1" i="0" dirty="0">
                <a:solidFill>
                  <a:srgbClr val="000000"/>
                </a:solidFill>
                <a:effectLst/>
              </a:rPr>
              <a:t>Till my raptured soul shall find</a:t>
            </a:r>
          </a:p>
          <a:p>
            <a:pPr algn="ctr"/>
            <a:r>
              <a:rPr lang="en-US" sz="8000" b="1" dirty="0">
                <a:solidFill>
                  <a:srgbClr val="000000"/>
                </a:solidFill>
              </a:rPr>
              <a:t>Rest beyond the river</a:t>
            </a:r>
            <a:endParaRPr lang="en-US" sz="8000" b="1" i="0" dirty="0">
              <a:solidFill>
                <a:srgbClr val="000000"/>
              </a:solidFill>
              <a:effectLst/>
            </a:endParaRPr>
          </a:p>
        </p:txBody>
      </p:sp>
    </p:spTree>
    <p:extLst>
      <p:ext uri="{BB962C8B-B14F-4D97-AF65-F5344CB8AC3E}">
        <p14:creationId xmlns:p14="http://schemas.microsoft.com/office/powerpoint/2010/main" val="3342220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0"/>
            <a:ext cx="12191999" cy="5016758"/>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0" b="1" i="0" dirty="0">
              <a:solidFill>
                <a:srgbClr val="000000"/>
              </a:solidFill>
              <a:effectLst/>
            </a:endParaRPr>
          </a:p>
          <a:p>
            <a:pPr algn="ctr"/>
            <a:r>
              <a:rPr lang="en-US" sz="8000" b="1" i="0" dirty="0">
                <a:solidFill>
                  <a:srgbClr val="000000"/>
                </a:solidFill>
                <a:effectLst/>
              </a:rPr>
              <a:t>Till my raptured soul shall find</a:t>
            </a:r>
          </a:p>
          <a:p>
            <a:pPr algn="ctr"/>
            <a:r>
              <a:rPr lang="en-US" sz="8000" b="1" dirty="0">
                <a:solidFill>
                  <a:srgbClr val="000000"/>
                </a:solidFill>
              </a:rPr>
              <a:t>Rest beyond the river</a:t>
            </a:r>
            <a:endParaRPr lang="en-US" sz="8000" b="1" i="0" dirty="0">
              <a:solidFill>
                <a:srgbClr val="000000"/>
              </a:solidFill>
              <a:effectLst/>
            </a:endParaRPr>
          </a:p>
        </p:txBody>
      </p:sp>
    </p:spTree>
    <p:extLst>
      <p:ext uri="{BB962C8B-B14F-4D97-AF65-F5344CB8AC3E}">
        <p14:creationId xmlns:p14="http://schemas.microsoft.com/office/powerpoint/2010/main" val="3152537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A0C0A3-D365-4C46-8087-A5312404B68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3793"/>
          <a:stretch/>
        </p:blipFill>
        <p:spPr>
          <a:xfrm>
            <a:off x="20" y="0"/>
            <a:ext cx="13004798" cy="7315200"/>
          </a:xfrm>
          <a:prstGeom prst="rect">
            <a:avLst/>
          </a:prstGeom>
        </p:spPr>
      </p:pic>
      <p:sp>
        <p:nvSpPr>
          <p:cNvPr id="2" name="Title 1">
            <a:extLst>
              <a:ext uri="{FF2B5EF4-FFF2-40B4-BE49-F238E27FC236}">
                <a16:creationId xmlns:a16="http://schemas.microsoft.com/office/drawing/2014/main" id="{99AD05E8-2B49-4CEB-B361-E76AEFEB3816}"/>
              </a:ext>
            </a:extLst>
          </p:cNvPr>
          <p:cNvSpPr>
            <a:spLocks noGrp="1"/>
          </p:cNvSpPr>
          <p:nvPr>
            <p:ph type="title"/>
          </p:nvPr>
        </p:nvSpPr>
        <p:spPr>
          <a:xfrm>
            <a:off x="6601215" y="701457"/>
            <a:ext cx="5206419" cy="5124929"/>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defTabSz="914400"/>
            <a:r>
              <a:rPr lang="en-US" sz="5400" dirty="0">
                <a:solidFill>
                  <a:srgbClr val="262626"/>
                </a:solidFill>
              </a:rPr>
              <a:t>Invitation to the Table</a:t>
            </a:r>
          </a:p>
        </p:txBody>
      </p:sp>
      <p:sp>
        <p:nvSpPr>
          <p:cNvPr id="3" name="TextBox 2">
            <a:extLst>
              <a:ext uri="{FF2B5EF4-FFF2-40B4-BE49-F238E27FC236}">
                <a16:creationId xmlns:a16="http://schemas.microsoft.com/office/drawing/2014/main" id="{46F635D7-9F9D-4801-A572-E673EBCE3BCF}"/>
              </a:ext>
            </a:extLst>
          </p:cNvPr>
          <p:cNvSpPr txBox="1"/>
          <p:nvPr/>
        </p:nvSpPr>
        <p:spPr>
          <a:xfrm>
            <a:off x="61680" y="5942351"/>
            <a:ext cx="12752446" cy="1107996"/>
          </a:xfrm>
          <a:prstGeom prst="rect">
            <a:avLst/>
          </a:prstGeom>
          <a:noFill/>
        </p:spPr>
        <p:txBody>
          <a:bodyPr wrap="square" rtlCol="0">
            <a:spAutoFit/>
          </a:bodyPr>
          <a:lstStyle/>
          <a:p>
            <a:r>
              <a:rPr lang="en-US" sz="6600" dirty="0">
                <a:solidFill>
                  <a:schemeClr val="bg1"/>
                </a:solidFill>
              </a:rPr>
              <a:t>Linda Wood &amp; Ron Reed</a:t>
            </a:r>
          </a:p>
        </p:txBody>
      </p:sp>
    </p:spTree>
    <p:extLst>
      <p:ext uri="{BB962C8B-B14F-4D97-AF65-F5344CB8AC3E}">
        <p14:creationId xmlns:p14="http://schemas.microsoft.com/office/powerpoint/2010/main" val="1746850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32307"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Offering</a:t>
            </a:r>
            <a:br>
              <a:rPr lang="en-US" sz="7200" dirty="0">
                <a:solidFill>
                  <a:schemeClr val="bg1"/>
                </a:solidFill>
              </a:rPr>
            </a:br>
            <a:r>
              <a:rPr lang="en-US" sz="7200" dirty="0">
                <a:solidFill>
                  <a:schemeClr val="bg1"/>
                </a:solidFill>
              </a:rPr>
              <a:t>Meditation</a:t>
            </a:r>
            <a:br>
              <a:rPr lang="en-US" sz="7200" dirty="0">
                <a:solidFill>
                  <a:schemeClr val="bg1"/>
                </a:solidFill>
              </a:rPr>
            </a:br>
            <a:br>
              <a:rPr lang="en-US" sz="7200" dirty="0">
                <a:solidFill>
                  <a:schemeClr val="bg1"/>
                </a:solidFill>
              </a:rPr>
            </a:br>
            <a:r>
              <a:rPr lang="en-US" sz="7200" dirty="0">
                <a:solidFill>
                  <a:schemeClr val="bg1"/>
                </a:solidFill>
              </a:rPr>
              <a:t>Collin Flynn</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23202" y="162465"/>
            <a:ext cx="7468798" cy="560153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6000" dirty="0">
                <a:ea typeface="+mn-lt"/>
                <a:cs typeface="+mn-lt"/>
              </a:rPr>
              <a:t>Be zealous in shouting your praises to the Lord. Remembering the strength of God’s love and the promise of Christ’s help.</a:t>
            </a:r>
            <a:endParaRPr lang="en-US" sz="6000" dirty="0">
              <a:cs typeface="Calibri"/>
            </a:endParaRPr>
          </a:p>
        </p:txBody>
      </p:sp>
    </p:spTree>
    <p:extLst>
      <p:ext uri="{BB962C8B-B14F-4D97-AF65-F5344CB8AC3E}">
        <p14:creationId xmlns:p14="http://schemas.microsoft.com/office/powerpoint/2010/main" val="3499692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32307"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Offering</a:t>
            </a:r>
            <a:br>
              <a:rPr lang="en-US" sz="7200" dirty="0">
                <a:solidFill>
                  <a:schemeClr val="bg1"/>
                </a:solidFill>
              </a:rPr>
            </a:br>
            <a:r>
              <a:rPr lang="en-US" sz="7200" dirty="0">
                <a:solidFill>
                  <a:schemeClr val="bg1"/>
                </a:solidFill>
              </a:rPr>
              <a:t>Meditation</a:t>
            </a:r>
            <a:br>
              <a:rPr lang="en-US" sz="7200" dirty="0">
                <a:solidFill>
                  <a:schemeClr val="bg1"/>
                </a:solidFill>
              </a:rPr>
            </a:br>
            <a:br>
              <a:rPr lang="en-US" sz="7200" dirty="0">
                <a:solidFill>
                  <a:schemeClr val="bg1"/>
                </a:solidFill>
              </a:rPr>
            </a:br>
            <a:r>
              <a:rPr lang="en-US" sz="7200" dirty="0">
                <a:solidFill>
                  <a:schemeClr val="bg1"/>
                </a:solidFill>
              </a:rPr>
              <a:t>Collin Flynn</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23202" y="219615"/>
            <a:ext cx="7468798" cy="652486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6000" dirty="0">
                <a:ea typeface="+mn-lt"/>
                <a:cs typeface="+mn-lt"/>
              </a:rPr>
              <a:t>Let us share who we are as the church in the world. With open arms, let us join with one another as we express our faith through our gifts of love.</a:t>
            </a:r>
            <a:endParaRPr lang="en-US" sz="6000" dirty="0">
              <a:cs typeface="Calibri"/>
            </a:endParaRPr>
          </a:p>
        </p:txBody>
      </p:sp>
    </p:spTree>
    <p:extLst>
      <p:ext uri="{BB962C8B-B14F-4D97-AF65-F5344CB8AC3E}">
        <p14:creationId xmlns:p14="http://schemas.microsoft.com/office/powerpoint/2010/main" val="1819222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42947"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Doxology</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6054350"/>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rtl="0">
              <a:lnSpc>
                <a:spcPct val="150000"/>
              </a:lnSpc>
              <a:spcBef>
                <a:spcPts val="0"/>
              </a:spcBef>
              <a:spcAft>
                <a:spcPts val="0"/>
              </a:spcAft>
              <a:buNone/>
            </a:pPr>
            <a:r>
              <a:rPr lang="en-US" sz="4400" b="0" i="0" u="none" strike="noStrike" cap="none" dirty="0">
                <a:solidFill>
                  <a:schemeClr val="dk1"/>
                </a:solidFill>
                <a:latin typeface="Book Antiqua"/>
                <a:ea typeface="Book Antiqua"/>
                <a:cs typeface="Book Antiqua"/>
                <a:sym typeface="Book Antiqua"/>
              </a:rPr>
              <a:t>Praise God, from whom all blessings flow; Praise Him, all Creatures here below; Praise Him above, ye </a:t>
            </a:r>
            <a:r>
              <a:rPr lang="en-US" sz="4400" b="0" i="0" u="none" strike="noStrike" cap="none" dirty="0" err="1">
                <a:solidFill>
                  <a:schemeClr val="dk1"/>
                </a:solidFill>
                <a:latin typeface="Book Antiqua"/>
                <a:ea typeface="Book Antiqua"/>
                <a:cs typeface="Book Antiqua"/>
                <a:sym typeface="Book Antiqua"/>
              </a:rPr>
              <a:t>heav’nly</a:t>
            </a:r>
            <a:r>
              <a:rPr lang="en-US" sz="4400" b="0" i="0" u="none" strike="noStrike" cap="none" dirty="0">
                <a:solidFill>
                  <a:schemeClr val="dk1"/>
                </a:solidFill>
                <a:latin typeface="Book Antiqua"/>
                <a:ea typeface="Book Antiqua"/>
                <a:cs typeface="Book Antiqua"/>
                <a:sym typeface="Book Antiqua"/>
              </a:rPr>
              <a:t> host; Praise Father, Son, and Holy Ghost!</a:t>
            </a:r>
            <a:endParaRPr lang="en-US" sz="4400" dirty="0"/>
          </a:p>
        </p:txBody>
      </p:sp>
    </p:spTree>
    <p:extLst>
      <p:ext uri="{BB962C8B-B14F-4D97-AF65-F5344CB8AC3E}">
        <p14:creationId xmlns:p14="http://schemas.microsoft.com/office/powerpoint/2010/main" val="2364900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40385" y="302300"/>
            <a:ext cx="4353643"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br>
              <a:rPr lang="en-US" sz="5334" dirty="0"/>
            </a:br>
            <a:r>
              <a:rPr lang="en-US" sz="5334" baseline="30000" dirty="0">
                <a:solidFill>
                  <a:srgbClr val="FFFFFF"/>
                </a:solidFill>
                <a:cs typeface="Calibri Light"/>
              </a:rPr>
              <a:t>Collin Flynn</a:t>
            </a:r>
            <a:br>
              <a:rPr lang="en-US" sz="4800" kern="1200" baseline="30000" dirty="0"/>
            </a:br>
            <a:br>
              <a:rPr lang="en-US" sz="5334" kern="1200" baseline="30000" dirty="0"/>
            </a:br>
            <a:r>
              <a:rPr lang="en-US" sz="5334" baseline="30000" dirty="0">
                <a:solidFill>
                  <a:srgbClr val="FFFFFF"/>
                </a:solidFill>
                <a:cs typeface="Calibri Light"/>
              </a:rPr>
              <a:t>Call To</a:t>
            </a:r>
            <a:br>
              <a:rPr lang="en-US" sz="5334" kern="1200" baseline="30000" dirty="0">
                <a:solidFill>
                  <a:srgbClr val="FFFFFF"/>
                </a:solidFill>
                <a:cs typeface="Calibri Light"/>
              </a:rPr>
            </a:br>
            <a:r>
              <a:rPr lang="en-US" sz="5334" baseline="30000" dirty="0">
                <a:solidFill>
                  <a:srgbClr val="FFFFFF"/>
                </a:solidFill>
                <a:cs typeface="Calibri Light"/>
              </a:rPr>
              <a:t>Worship</a:t>
            </a:r>
            <a:br>
              <a:rPr lang="en-US" sz="3734"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4734464" y="242858"/>
            <a:ext cx="7457535" cy="6867375"/>
          </a:xfrm>
        </p:spPr>
        <p:txBody>
          <a:bodyPr vert="horz" lIns="60960" tIns="30480" rIns="60960" bIns="30480" rtlCol="0" anchor="t">
            <a:no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r>
              <a:rPr lang="en-US" sz="5500" dirty="0">
                <a:ea typeface="+mn-lt"/>
                <a:cs typeface="+mn-lt"/>
              </a:rPr>
              <a:t>As the deep calls to the deep in thundering waves of faith and steadfast love, so we stand on the mountain with Elijah, feeling billowing waves of God’s power flowing over and through us.</a:t>
            </a:r>
          </a:p>
        </p:txBody>
      </p:sp>
    </p:spTree>
    <p:extLst>
      <p:ext uri="{BB962C8B-B14F-4D97-AF65-F5344CB8AC3E}">
        <p14:creationId xmlns:p14="http://schemas.microsoft.com/office/powerpoint/2010/main" val="508366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4"/>
            <a:ext cx="4332307"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Prayer of</a:t>
            </a:r>
            <a:br>
              <a:rPr lang="en-US" sz="7200" dirty="0">
                <a:solidFill>
                  <a:schemeClr val="bg1"/>
                </a:solidFill>
              </a:rPr>
            </a:br>
            <a:r>
              <a:rPr lang="en-US" sz="7200" dirty="0">
                <a:solidFill>
                  <a:schemeClr val="bg1"/>
                </a:solidFill>
              </a:rPr>
              <a:t>Dedication</a:t>
            </a:r>
            <a:br>
              <a:rPr lang="en-US" sz="7200" dirty="0">
                <a:solidFill>
                  <a:schemeClr val="bg1"/>
                </a:solidFill>
              </a:rPr>
            </a:br>
            <a:br>
              <a:rPr lang="en-US" sz="7200" dirty="0">
                <a:solidFill>
                  <a:schemeClr val="bg1"/>
                </a:solidFill>
              </a:rPr>
            </a:br>
            <a:r>
              <a:rPr lang="en-US" sz="7200" dirty="0">
                <a:solidFill>
                  <a:schemeClr val="bg1"/>
                </a:solidFill>
              </a:rPr>
              <a:t>Collin Flynn</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23337"/>
            <a:ext cx="7407214" cy="554978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a:lnSpc>
                <a:spcPct val="107000"/>
              </a:lnSpc>
              <a:spcBef>
                <a:spcPts val="0"/>
              </a:spcBef>
              <a:spcAft>
                <a:spcPts val="800"/>
              </a:spcAft>
            </a:pPr>
            <a:r>
              <a:rPr lang="en-US" sz="6600" dirty="0"/>
              <a:t>Sovereign God, you feed us by your own hand, lest our souls shrivel for want of</a:t>
            </a:r>
          </a:p>
          <a:p>
            <a:pPr marL="0" marR="0">
              <a:lnSpc>
                <a:spcPct val="107000"/>
              </a:lnSpc>
              <a:spcBef>
                <a:spcPts val="0"/>
              </a:spcBef>
              <a:spcAft>
                <a:spcPts val="800"/>
              </a:spcAft>
            </a:pPr>
            <a:r>
              <a:rPr lang="en-US" sz="6600" dirty="0"/>
              <a:t>nourishment;</a:t>
            </a:r>
          </a:p>
        </p:txBody>
      </p:sp>
    </p:spTree>
    <p:extLst>
      <p:ext uri="{BB962C8B-B14F-4D97-AF65-F5344CB8AC3E}">
        <p14:creationId xmlns:p14="http://schemas.microsoft.com/office/powerpoint/2010/main" val="2708343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4"/>
            <a:ext cx="4332307"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Prayer of</a:t>
            </a:r>
            <a:br>
              <a:rPr lang="en-US" sz="7200" dirty="0">
                <a:solidFill>
                  <a:schemeClr val="bg1"/>
                </a:solidFill>
              </a:rPr>
            </a:br>
            <a:r>
              <a:rPr lang="en-US" sz="7200" dirty="0">
                <a:solidFill>
                  <a:schemeClr val="bg1"/>
                </a:solidFill>
              </a:rPr>
              <a:t>Dedication</a:t>
            </a:r>
            <a:br>
              <a:rPr lang="en-US" sz="7200" dirty="0">
                <a:solidFill>
                  <a:schemeClr val="bg1"/>
                </a:solidFill>
              </a:rPr>
            </a:br>
            <a:br>
              <a:rPr lang="en-US" sz="7200" dirty="0">
                <a:solidFill>
                  <a:schemeClr val="bg1"/>
                </a:solidFill>
              </a:rPr>
            </a:br>
            <a:r>
              <a:rPr lang="en-US" sz="7200" dirty="0">
                <a:solidFill>
                  <a:schemeClr val="bg1"/>
                </a:solidFill>
              </a:rPr>
              <a:t>Collin Flynn</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23337"/>
            <a:ext cx="7407214" cy="544719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a:lnSpc>
                <a:spcPct val="107000"/>
              </a:lnSpc>
              <a:spcBef>
                <a:spcPts val="0"/>
              </a:spcBef>
              <a:spcAft>
                <a:spcPts val="800"/>
              </a:spcAft>
            </a:pPr>
            <a:r>
              <a:rPr lang="en-US" sz="6600" dirty="0"/>
              <a:t>you receive us with the waters of life, lest our hearts faint in the desert of our despair;</a:t>
            </a:r>
          </a:p>
        </p:txBody>
      </p:sp>
    </p:spTree>
    <p:extLst>
      <p:ext uri="{BB962C8B-B14F-4D97-AF65-F5344CB8AC3E}">
        <p14:creationId xmlns:p14="http://schemas.microsoft.com/office/powerpoint/2010/main" val="2360358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4"/>
            <a:ext cx="4332307"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Prayer of</a:t>
            </a:r>
            <a:br>
              <a:rPr lang="en-US" sz="7200" dirty="0">
                <a:solidFill>
                  <a:schemeClr val="bg1"/>
                </a:solidFill>
              </a:rPr>
            </a:br>
            <a:r>
              <a:rPr lang="en-US" sz="7200" dirty="0">
                <a:solidFill>
                  <a:schemeClr val="bg1"/>
                </a:solidFill>
              </a:rPr>
              <a:t>Dedication</a:t>
            </a:r>
            <a:br>
              <a:rPr lang="en-US" sz="7200" dirty="0">
                <a:solidFill>
                  <a:schemeClr val="bg1"/>
                </a:solidFill>
              </a:rPr>
            </a:br>
            <a:br>
              <a:rPr lang="en-US" sz="7200" dirty="0">
                <a:solidFill>
                  <a:schemeClr val="bg1"/>
                </a:solidFill>
              </a:rPr>
            </a:br>
            <a:r>
              <a:rPr lang="en-US" sz="7200" dirty="0">
                <a:solidFill>
                  <a:schemeClr val="bg1"/>
                </a:solidFill>
              </a:rPr>
              <a:t>Collin Flynn</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23337"/>
            <a:ext cx="7407214" cy="544719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a:lnSpc>
                <a:spcPct val="107000"/>
              </a:lnSpc>
              <a:spcBef>
                <a:spcPts val="0"/>
              </a:spcBef>
              <a:spcAft>
                <a:spcPts val="800"/>
              </a:spcAft>
            </a:pPr>
            <a:r>
              <a:rPr lang="en-US" sz="6600" dirty="0"/>
              <a:t>You call us back to life and new possibilities, lest our hopes fail in our sorrow and anguish. </a:t>
            </a:r>
          </a:p>
        </p:txBody>
      </p:sp>
    </p:spTree>
    <p:extLst>
      <p:ext uri="{BB962C8B-B14F-4D97-AF65-F5344CB8AC3E}">
        <p14:creationId xmlns:p14="http://schemas.microsoft.com/office/powerpoint/2010/main" val="3707073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4"/>
            <a:ext cx="4332307"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Prayer of</a:t>
            </a:r>
            <a:br>
              <a:rPr lang="en-US" sz="7200" dirty="0">
                <a:solidFill>
                  <a:schemeClr val="bg1"/>
                </a:solidFill>
              </a:rPr>
            </a:br>
            <a:r>
              <a:rPr lang="en-US" sz="7200" dirty="0">
                <a:solidFill>
                  <a:schemeClr val="bg1"/>
                </a:solidFill>
              </a:rPr>
              <a:t>Dedication</a:t>
            </a:r>
            <a:br>
              <a:rPr lang="en-US" sz="7200" dirty="0">
                <a:solidFill>
                  <a:schemeClr val="bg1"/>
                </a:solidFill>
              </a:rPr>
            </a:br>
            <a:br>
              <a:rPr lang="en-US" sz="7200" dirty="0">
                <a:solidFill>
                  <a:schemeClr val="bg1"/>
                </a:solidFill>
              </a:rPr>
            </a:br>
            <a:r>
              <a:rPr lang="en-US" sz="7200" dirty="0">
                <a:solidFill>
                  <a:schemeClr val="bg1"/>
                </a:solidFill>
              </a:rPr>
              <a:t>Collin Flynn</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23337"/>
            <a:ext cx="7407214" cy="6204712"/>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a:lnSpc>
                <a:spcPct val="107000"/>
              </a:lnSpc>
              <a:spcBef>
                <a:spcPts val="0"/>
              </a:spcBef>
              <a:spcAft>
                <a:spcPts val="800"/>
              </a:spcAft>
            </a:pPr>
            <a:r>
              <a:rPr lang="en-US" sz="6200" dirty="0"/>
              <a:t>Accept these offerings, in gratitude &amp; praise, for the many blessings we have received from your hand.</a:t>
            </a:r>
            <a:endParaRPr lang="en-US" sz="6600" dirty="0"/>
          </a:p>
        </p:txBody>
      </p:sp>
    </p:spTree>
    <p:extLst>
      <p:ext uri="{BB962C8B-B14F-4D97-AF65-F5344CB8AC3E}">
        <p14:creationId xmlns:p14="http://schemas.microsoft.com/office/powerpoint/2010/main" val="578239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4"/>
            <a:ext cx="4332307"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Prayer of</a:t>
            </a:r>
            <a:br>
              <a:rPr lang="en-US" sz="7200" dirty="0">
                <a:solidFill>
                  <a:schemeClr val="bg1"/>
                </a:solidFill>
              </a:rPr>
            </a:br>
            <a:r>
              <a:rPr lang="en-US" sz="7200" dirty="0">
                <a:solidFill>
                  <a:schemeClr val="bg1"/>
                </a:solidFill>
              </a:rPr>
              <a:t>Dedication</a:t>
            </a:r>
            <a:br>
              <a:rPr lang="en-US" sz="7200" dirty="0">
                <a:solidFill>
                  <a:schemeClr val="bg1"/>
                </a:solidFill>
              </a:rPr>
            </a:br>
            <a:br>
              <a:rPr lang="en-US" sz="7200" dirty="0">
                <a:solidFill>
                  <a:schemeClr val="bg1"/>
                </a:solidFill>
              </a:rPr>
            </a:br>
            <a:r>
              <a:rPr lang="en-US" sz="7200" dirty="0">
                <a:solidFill>
                  <a:schemeClr val="bg1"/>
                </a:solidFill>
              </a:rPr>
              <a:t>Collin Flynn</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23337"/>
            <a:ext cx="7407214" cy="4360424"/>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a:lnSpc>
                <a:spcPct val="107000"/>
              </a:lnSpc>
              <a:spcBef>
                <a:spcPts val="0"/>
              </a:spcBef>
              <a:spcAft>
                <a:spcPts val="800"/>
              </a:spcAft>
            </a:pPr>
            <a:r>
              <a:rPr lang="en-US" sz="6600" dirty="0"/>
              <a:t>Accept the gift of our love, and our pledge to love others as you have loved us. AMEN</a:t>
            </a:r>
          </a:p>
        </p:txBody>
      </p:sp>
    </p:spTree>
    <p:extLst>
      <p:ext uri="{BB962C8B-B14F-4D97-AF65-F5344CB8AC3E}">
        <p14:creationId xmlns:p14="http://schemas.microsoft.com/office/powerpoint/2010/main" val="3021785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734" dirty="0">
                <a:solidFill>
                  <a:srgbClr val="FFFFFF"/>
                </a:solidFill>
              </a:rPr>
              <a:t>Collin Flynn</a:t>
            </a:r>
            <a:br>
              <a:rPr lang="en-US" sz="3734" dirty="0">
                <a:solidFill>
                  <a:srgbClr val="FFFFFF"/>
                </a:solidFill>
              </a:rPr>
            </a:br>
            <a:br>
              <a:rPr lang="en-US" sz="3734" dirty="0">
                <a:solidFill>
                  <a:srgbClr val="FFFFFF"/>
                </a:solidFill>
              </a:rPr>
            </a:br>
            <a:br>
              <a:rPr lang="en-US" sz="3734" dirty="0">
                <a:solidFill>
                  <a:srgbClr val="FFFFFF"/>
                </a:solidFill>
              </a:rPr>
            </a:br>
            <a:br>
              <a:rPr lang="en-US" sz="3734" dirty="0">
                <a:solidFill>
                  <a:srgbClr val="FFFFFF"/>
                </a:solidFill>
              </a:rPr>
            </a:br>
            <a:r>
              <a:rPr lang="en-US" sz="5334" baseline="30000" dirty="0">
                <a:solidFill>
                  <a:srgbClr val="FFFFFF"/>
                </a:solidFill>
                <a:cs typeface="Calibri Light"/>
              </a:rPr>
              <a:t>Scripture</a:t>
            </a:r>
            <a:br>
              <a:rPr lang="en-US" sz="5334" baseline="30000" dirty="0">
                <a:solidFill>
                  <a:srgbClr val="FFFFFF"/>
                </a:solidFill>
                <a:cs typeface="Calibri Light"/>
              </a:rPr>
            </a:br>
            <a:r>
              <a:rPr lang="en-US" sz="5334" baseline="30000" dirty="0">
                <a:solidFill>
                  <a:srgbClr val="FFFFFF"/>
                </a:solidFill>
                <a:cs typeface="Calibri Light"/>
              </a:rPr>
              <a:t>Matthew 6:25-26</a:t>
            </a:r>
            <a:br>
              <a:rPr lang="en-US" sz="5334" baseline="30000" dirty="0">
                <a:solidFill>
                  <a:srgbClr val="FFFFFF"/>
                </a:solidFill>
                <a:cs typeface="Calibri Light"/>
              </a:rPr>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847573" y="182235"/>
            <a:ext cx="7344427" cy="670952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5400" dirty="0">
                <a:latin typeface="Calibri Light"/>
                <a:cs typeface="Calibri Light"/>
              </a:rPr>
              <a:t>“Therefore I tell you, do not worry about your life, what you will eat or what you will drink, or about your body, what you will wear. Is not life more than food, and the body more than clothing? </a:t>
            </a:r>
          </a:p>
        </p:txBody>
      </p:sp>
    </p:spTree>
    <p:extLst>
      <p:ext uri="{BB962C8B-B14F-4D97-AF65-F5344CB8AC3E}">
        <p14:creationId xmlns:p14="http://schemas.microsoft.com/office/powerpoint/2010/main" val="1643379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734" dirty="0">
                <a:solidFill>
                  <a:srgbClr val="FFFFFF"/>
                </a:solidFill>
              </a:rPr>
              <a:t>Collin Flynn</a:t>
            </a:r>
            <a:br>
              <a:rPr lang="en-US" sz="3734" dirty="0">
                <a:solidFill>
                  <a:srgbClr val="FFFFFF"/>
                </a:solidFill>
              </a:rPr>
            </a:br>
            <a:br>
              <a:rPr lang="en-US" sz="3734" dirty="0">
                <a:solidFill>
                  <a:srgbClr val="FFFFFF"/>
                </a:solidFill>
              </a:rPr>
            </a:br>
            <a:br>
              <a:rPr lang="en-US" sz="3734" dirty="0">
                <a:solidFill>
                  <a:srgbClr val="FFFFFF"/>
                </a:solidFill>
              </a:rPr>
            </a:br>
            <a:br>
              <a:rPr lang="en-US" sz="3734" dirty="0">
                <a:solidFill>
                  <a:srgbClr val="FFFFFF"/>
                </a:solidFill>
              </a:rPr>
            </a:br>
            <a:r>
              <a:rPr lang="en-US" sz="5334" baseline="30000" dirty="0">
                <a:solidFill>
                  <a:srgbClr val="FFFFFF"/>
                </a:solidFill>
                <a:cs typeface="Calibri Light"/>
              </a:rPr>
              <a:t>Scripture</a:t>
            </a:r>
            <a:br>
              <a:rPr lang="en-US" sz="5334" baseline="30000" dirty="0">
                <a:solidFill>
                  <a:srgbClr val="FFFFFF"/>
                </a:solidFill>
                <a:cs typeface="Calibri Light"/>
              </a:rPr>
            </a:br>
            <a:r>
              <a:rPr lang="en-US" sz="5334" baseline="30000" dirty="0">
                <a:solidFill>
                  <a:srgbClr val="FFFFFF"/>
                </a:solidFill>
                <a:cs typeface="Calibri Light"/>
              </a:rPr>
              <a:t>Matthew 6:25-26</a:t>
            </a:r>
            <a:br>
              <a:rPr lang="en-US" sz="5334" baseline="30000" dirty="0">
                <a:solidFill>
                  <a:srgbClr val="FFFFFF"/>
                </a:solidFill>
                <a:cs typeface="Calibri Light"/>
              </a:rPr>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847573" y="182235"/>
            <a:ext cx="7344427" cy="5878532"/>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5400" dirty="0">
                <a:latin typeface="Calibri Light"/>
                <a:cs typeface="Calibri Light"/>
              </a:rPr>
              <a:t>26  Look at the birds of the air; they neither sow</a:t>
            </a:r>
          </a:p>
          <a:p>
            <a:r>
              <a:rPr lang="en-US" sz="5400" dirty="0">
                <a:latin typeface="Calibri Light"/>
                <a:cs typeface="Calibri Light"/>
              </a:rPr>
              <a:t>nor reap nor gather into barns, and yet your heavenly Father feeds them. Are you not of more value than they?</a:t>
            </a:r>
          </a:p>
        </p:txBody>
      </p:sp>
    </p:spTree>
    <p:extLst>
      <p:ext uri="{BB962C8B-B14F-4D97-AF65-F5344CB8AC3E}">
        <p14:creationId xmlns:p14="http://schemas.microsoft.com/office/powerpoint/2010/main" val="697050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6000" dirty="0">
                <a:solidFill>
                  <a:srgbClr val="FFFFFF"/>
                </a:solidFill>
              </a:rPr>
            </a:br>
            <a:r>
              <a:rPr lang="en-US" sz="8000" baseline="30000" dirty="0">
                <a:solidFill>
                  <a:srgbClr val="FFFFFF"/>
                </a:solidFill>
                <a:cs typeface="Calibri Light"/>
              </a:rPr>
              <a:t>Special Music</a:t>
            </a:r>
            <a:br>
              <a:rPr lang="en-US" sz="6000" dirty="0"/>
            </a:br>
            <a:endParaRPr lang="en-US" sz="6000"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669191" y="1947930"/>
            <a:ext cx="7522809" cy="276998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8800" dirty="0">
                <a:latin typeface="Calibri Light"/>
                <a:cs typeface="Calibri Light"/>
              </a:rPr>
              <a:t>Jesus is the Answer</a:t>
            </a:r>
            <a:endParaRPr lang="en-US" sz="8800" dirty="0">
              <a:cs typeface="Calibri"/>
            </a:endParaRPr>
          </a:p>
        </p:txBody>
      </p:sp>
    </p:spTree>
    <p:extLst>
      <p:ext uri="{BB962C8B-B14F-4D97-AF65-F5344CB8AC3E}">
        <p14:creationId xmlns:p14="http://schemas.microsoft.com/office/powerpoint/2010/main" val="3800010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86341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8800" b="1" i="0" dirty="0">
                <a:solidFill>
                  <a:srgbClr val="202124"/>
                </a:solidFill>
                <a:effectLst/>
                <a:latin typeface="Roboto" panose="02000000000000000000" pitchFamily="2" charset="0"/>
              </a:rPr>
              <a:t>Jesus is the answer for the world today</a:t>
            </a:r>
          </a:p>
          <a:p>
            <a:pPr algn="ctr"/>
            <a:r>
              <a:rPr lang="en-US" sz="8800" b="1" i="0" dirty="0">
                <a:solidFill>
                  <a:srgbClr val="202124"/>
                </a:solidFill>
                <a:effectLst/>
                <a:latin typeface="Roboto" panose="02000000000000000000" pitchFamily="2" charset="0"/>
              </a:rPr>
              <a:t>Above him there’s</a:t>
            </a:r>
          </a:p>
          <a:p>
            <a:pPr algn="ctr"/>
            <a:r>
              <a:rPr lang="en-US" sz="8800" b="1" i="0" dirty="0">
                <a:solidFill>
                  <a:srgbClr val="202124"/>
                </a:solidFill>
                <a:effectLst/>
                <a:latin typeface="Roboto" panose="02000000000000000000" pitchFamily="2" charset="0"/>
              </a:rPr>
              <a:t>no other</a:t>
            </a:r>
          </a:p>
          <a:p>
            <a:pPr algn="ctr"/>
            <a:r>
              <a:rPr lang="en-US" sz="8800" b="1" dirty="0">
                <a:solidFill>
                  <a:srgbClr val="202124"/>
                </a:solidFill>
                <a:latin typeface="Roboto" panose="02000000000000000000" pitchFamily="2" charset="0"/>
              </a:rPr>
              <a:t>Jesus is the Way</a:t>
            </a:r>
            <a:endParaRPr lang="en-US" sz="8800" b="1" i="0" dirty="0">
              <a:solidFill>
                <a:srgbClr val="333333"/>
              </a:solidFill>
              <a:effectLst/>
              <a:latin typeface="Helvetica Neue"/>
            </a:endParaRPr>
          </a:p>
        </p:txBody>
      </p:sp>
    </p:spTree>
    <p:extLst>
      <p:ext uri="{BB962C8B-B14F-4D97-AF65-F5344CB8AC3E}">
        <p14:creationId xmlns:p14="http://schemas.microsoft.com/office/powerpoint/2010/main" val="862744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202124"/>
                </a:solidFill>
                <a:effectLst/>
                <a:latin typeface="Roboto" panose="02000000000000000000" pitchFamily="2" charset="0"/>
              </a:rPr>
              <a:t>If you have some questions in the corner of your mind</a:t>
            </a:r>
          </a:p>
          <a:p>
            <a:pPr algn="ctr"/>
            <a:r>
              <a:rPr lang="en-US" sz="7200" b="0" i="0" dirty="0">
                <a:solidFill>
                  <a:srgbClr val="202124"/>
                </a:solidFill>
                <a:effectLst/>
                <a:latin typeface="Roboto" panose="02000000000000000000" pitchFamily="2" charset="0"/>
              </a:rPr>
              <a:t>And traces of discouragement and peace you cannot find</a:t>
            </a:r>
          </a:p>
        </p:txBody>
      </p:sp>
    </p:spTree>
    <p:extLst>
      <p:ext uri="{BB962C8B-B14F-4D97-AF65-F5344CB8AC3E}">
        <p14:creationId xmlns:p14="http://schemas.microsoft.com/office/powerpoint/2010/main" val="2737940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40385" y="302300"/>
            <a:ext cx="4353643"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br>
              <a:rPr lang="en-US" sz="5334" dirty="0"/>
            </a:br>
            <a:r>
              <a:rPr lang="en-US" sz="5334" baseline="30000" dirty="0">
                <a:solidFill>
                  <a:srgbClr val="FFFFFF"/>
                </a:solidFill>
                <a:cs typeface="Calibri Light"/>
              </a:rPr>
              <a:t>Collin Flynn</a:t>
            </a:r>
            <a:br>
              <a:rPr lang="en-US" sz="4800" kern="1200" baseline="30000" dirty="0"/>
            </a:br>
            <a:br>
              <a:rPr lang="en-US" sz="5334" kern="1200" baseline="30000" dirty="0"/>
            </a:br>
            <a:r>
              <a:rPr lang="en-US" sz="5334" baseline="30000" dirty="0">
                <a:solidFill>
                  <a:srgbClr val="FFFFFF"/>
                </a:solidFill>
                <a:cs typeface="Calibri Light"/>
              </a:rPr>
              <a:t>Call To</a:t>
            </a:r>
            <a:br>
              <a:rPr lang="en-US" sz="5334" kern="1200" baseline="30000" dirty="0">
                <a:solidFill>
                  <a:srgbClr val="FFFFFF"/>
                </a:solidFill>
                <a:cs typeface="Calibri Light"/>
              </a:rPr>
            </a:br>
            <a:r>
              <a:rPr lang="en-US" sz="5334" baseline="30000" dirty="0">
                <a:solidFill>
                  <a:srgbClr val="FFFFFF"/>
                </a:solidFill>
                <a:cs typeface="Calibri Light"/>
              </a:rPr>
              <a:t>Worship</a:t>
            </a:r>
            <a:br>
              <a:rPr lang="en-US" sz="3734"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4734465" y="273725"/>
            <a:ext cx="7457535" cy="6867375"/>
          </a:xfrm>
        </p:spPr>
        <p:txBody>
          <a:bodyPr vert="horz" lIns="60960" tIns="30480" rIns="60960" bIns="30480" rtlCol="0" anchor="t">
            <a:no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r>
              <a:rPr lang="en-US" sz="5500" dirty="0">
                <a:cs typeface="Calibri"/>
              </a:rPr>
              <a:t>Set aside your enemies, the people, thoughts, time, and challenges that separate you from knowing God’s love.</a:t>
            </a:r>
          </a:p>
        </p:txBody>
      </p:sp>
    </p:spTree>
    <p:extLst>
      <p:ext uri="{BB962C8B-B14F-4D97-AF65-F5344CB8AC3E}">
        <p14:creationId xmlns:p14="http://schemas.microsoft.com/office/powerpoint/2010/main" val="705580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202124"/>
                </a:solidFill>
                <a:effectLst/>
                <a:latin typeface="Roboto" panose="02000000000000000000" pitchFamily="2" charset="0"/>
              </a:rPr>
              <a:t>Reflections of the old past, seem to face you everyday</a:t>
            </a:r>
          </a:p>
          <a:p>
            <a:pPr algn="ctr"/>
            <a:r>
              <a:rPr lang="en-US" sz="7200" b="0" i="0" dirty="0">
                <a:solidFill>
                  <a:srgbClr val="202124"/>
                </a:solidFill>
                <a:effectLst/>
                <a:latin typeface="Roboto" panose="02000000000000000000" pitchFamily="2" charset="0"/>
              </a:rPr>
              <a:t>There's one thing </a:t>
            </a:r>
            <a:r>
              <a:rPr lang="en-US" sz="7200" dirty="0">
                <a:solidFill>
                  <a:srgbClr val="202124"/>
                </a:solidFill>
                <a:latin typeface="Roboto" panose="02000000000000000000" pitchFamily="2" charset="0"/>
              </a:rPr>
              <a:t>I</a:t>
            </a:r>
            <a:r>
              <a:rPr lang="en-US" sz="7200" b="0" i="0" dirty="0">
                <a:solidFill>
                  <a:srgbClr val="202124"/>
                </a:solidFill>
                <a:effectLst/>
                <a:latin typeface="Roboto" panose="02000000000000000000" pitchFamily="2" charset="0"/>
              </a:rPr>
              <a:t> know for sure is that</a:t>
            </a:r>
          </a:p>
          <a:p>
            <a:pPr algn="ctr"/>
            <a:r>
              <a:rPr lang="en-US" sz="7200" b="0" i="0" dirty="0">
                <a:solidFill>
                  <a:srgbClr val="202124"/>
                </a:solidFill>
                <a:effectLst/>
                <a:latin typeface="Roboto" panose="02000000000000000000" pitchFamily="2" charset="0"/>
              </a:rPr>
              <a:t>Jesus is the way!</a:t>
            </a:r>
            <a:endParaRPr lang="en-US" sz="7200" b="0" i="0" dirty="0">
              <a:solidFill>
                <a:srgbClr val="333333"/>
              </a:solidFill>
              <a:effectLst/>
              <a:latin typeface="Helvetica Neue"/>
            </a:endParaRPr>
          </a:p>
        </p:txBody>
      </p:sp>
    </p:spTree>
    <p:extLst>
      <p:ext uri="{BB962C8B-B14F-4D97-AF65-F5344CB8AC3E}">
        <p14:creationId xmlns:p14="http://schemas.microsoft.com/office/powerpoint/2010/main" val="1602551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86341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8800" b="1" i="0" dirty="0">
                <a:solidFill>
                  <a:srgbClr val="202124"/>
                </a:solidFill>
                <a:effectLst/>
                <a:latin typeface="Roboto" panose="02000000000000000000" pitchFamily="2" charset="0"/>
              </a:rPr>
              <a:t>Jesus is the answer for the world today</a:t>
            </a:r>
          </a:p>
          <a:p>
            <a:pPr algn="ctr"/>
            <a:r>
              <a:rPr lang="en-US" sz="8800" b="1" i="0" dirty="0">
                <a:solidFill>
                  <a:srgbClr val="202124"/>
                </a:solidFill>
                <a:effectLst/>
                <a:latin typeface="Roboto" panose="02000000000000000000" pitchFamily="2" charset="0"/>
              </a:rPr>
              <a:t>Above him there’s</a:t>
            </a:r>
          </a:p>
          <a:p>
            <a:pPr algn="ctr"/>
            <a:r>
              <a:rPr lang="en-US" sz="8800" b="1" i="0" dirty="0">
                <a:solidFill>
                  <a:srgbClr val="202124"/>
                </a:solidFill>
                <a:effectLst/>
                <a:latin typeface="Roboto" panose="02000000000000000000" pitchFamily="2" charset="0"/>
              </a:rPr>
              <a:t>no other</a:t>
            </a:r>
          </a:p>
          <a:p>
            <a:pPr algn="ctr"/>
            <a:r>
              <a:rPr lang="en-US" sz="8800" b="1" dirty="0">
                <a:solidFill>
                  <a:srgbClr val="202124"/>
                </a:solidFill>
                <a:latin typeface="Roboto" panose="02000000000000000000" pitchFamily="2" charset="0"/>
              </a:rPr>
              <a:t>Jesus is the Way</a:t>
            </a:r>
            <a:endParaRPr lang="en-US" sz="8800" b="1" i="0" dirty="0">
              <a:solidFill>
                <a:srgbClr val="333333"/>
              </a:solidFill>
              <a:effectLst/>
              <a:latin typeface="Helvetica Neue"/>
            </a:endParaRPr>
          </a:p>
        </p:txBody>
      </p:sp>
    </p:spTree>
    <p:extLst>
      <p:ext uri="{BB962C8B-B14F-4D97-AF65-F5344CB8AC3E}">
        <p14:creationId xmlns:p14="http://schemas.microsoft.com/office/powerpoint/2010/main" val="3707142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202124"/>
                </a:solidFill>
                <a:effectLst/>
                <a:latin typeface="Roboto" panose="02000000000000000000" pitchFamily="2" charset="0"/>
              </a:rPr>
              <a:t>I know you’ve got mountains</a:t>
            </a:r>
          </a:p>
          <a:p>
            <a:pPr algn="ctr"/>
            <a:r>
              <a:rPr lang="en-US" sz="7200" b="0" i="0" dirty="0">
                <a:solidFill>
                  <a:srgbClr val="202124"/>
                </a:solidFill>
                <a:effectLst/>
                <a:latin typeface="Roboto" panose="02000000000000000000" pitchFamily="2" charset="0"/>
              </a:rPr>
              <a:t>That you think you cannot climb</a:t>
            </a:r>
          </a:p>
          <a:p>
            <a:pPr algn="ctr"/>
            <a:r>
              <a:rPr lang="en-US" sz="7200" b="0" i="0" dirty="0">
                <a:solidFill>
                  <a:srgbClr val="202124"/>
                </a:solidFill>
                <a:effectLst/>
                <a:latin typeface="Roboto" panose="02000000000000000000" pitchFamily="2" charset="0"/>
              </a:rPr>
              <a:t>I know your skies are dark</a:t>
            </a:r>
          </a:p>
          <a:p>
            <a:pPr algn="ctr"/>
            <a:r>
              <a:rPr lang="en-US" sz="7200" b="0" i="0" dirty="0">
                <a:solidFill>
                  <a:srgbClr val="202124"/>
                </a:solidFill>
                <a:effectLst/>
                <a:latin typeface="Roboto" panose="02000000000000000000" pitchFamily="2" charset="0"/>
              </a:rPr>
              <a:t>And you think the sun won’t shine</a:t>
            </a:r>
          </a:p>
        </p:txBody>
      </p:sp>
    </p:spTree>
    <p:extLst>
      <p:ext uri="{BB962C8B-B14F-4D97-AF65-F5344CB8AC3E}">
        <p14:creationId xmlns:p14="http://schemas.microsoft.com/office/powerpoint/2010/main" val="3931152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202124"/>
                </a:solidFill>
                <a:effectLst/>
                <a:latin typeface="Roboto" panose="02000000000000000000" pitchFamily="2" charset="0"/>
              </a:rPr>
              <a:t>But in case you didn’t know</a:t>
            </a:r>
          </a:p>
          <a:p>
            <a:pPr algn="ctr"/>
            <a:r>
              <a:rPr lang="en-US" sz="7200" b="0" i="0" dirty="0">
                <a:solidFill>
                  <a:srgbClr val="202124"/>
                </a:solidFill>
                <a:effectLst/>
                <a:latin typeface="Roboto" panose="02000000000000000000" pitchFamily="2" charset="0"/>
              </a:rPr>
              <a:t>The Word of God is true</a:t>
            </a:r>
          </a:p>
          <a:p>
            <a:pPr algn="ctr"/>
            <a:r>
              <a:rPr lang="en-US" sz="7200" b="0" i="0" dirty="0">
                <a:solidFill>
                  <a:srgbClr val="202124"/>
                </a:solidFill>
                <a:effectLst/>
                <a:latin typeface="Roboto" panose="02000000000000000000" pitchFamily="2" charset="0"/>
              </a:rPr>
              <a:t>Everything He’s promised</a:t>
            </a:r>
          </a:p>
          <a:p>
            <a:pPr algn="ctr"/>
            <a:r>
              <a:rPr lang="en-US" sz="7200" b="0" i="0" dirty="0">
                <a:solidFill>
                  <a:srgbClr val="202124"/>
                </a:solidFill>
                <a:effectLst/>
                <a:latin typeface="Roboto" panose="02000000000000000000" pitchFamily="2" charset="0"/>
              </a:rPr>
              <a:t>He will do it for you</a:t>
            </a:r>
          </a:p>
          <a:p>
            <a:pPr algn="ctr"/>
            <a:endParaRPr lang="en-US" sz="7200" b="0" i="0" dirty="0">
              <a:solidFill>
                <a:srgbClr val="202124"/>
              </a:solidFill>
              <a:effectLst/>
              <a:latin typeface="Roboto" panose="02000000000000000000" pitchFamily="2" charset="0"/>
            </a:endParaRPr>
          </a:p>
        </p:txBody>
      </p:sp>
    </p:spTree>
    <p:extLst>
      <p:ext uri="{BB962C8B-B14F-4D97-AF65-F5344CB8AC3E}">
        <p14:creationId xmlns:p14="http://schemas.microsoft.com/office/powerpoint/2010/main" val="402064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86341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8800" b="1" i="0" dirty="0">
                <a:solidFill>
                  <a:srgbClr val="202124"/>
                </a:solidFill>
                <a:effectLst/>
                <a:latin typeface="Roboto" panose="02000000000000000000" pitchFamily="2" charset="0"/>
              </a:rPr>
              <a:t>Jesus is the answer for the world today</a:t>
            </a:r>
          </a:p>
          <a:p>
            <a:pPr algn="ctr"/>
            <a:r>
              <a:rPr lang="en-US" sz="8800" b="1" i="0" dirty="0">
                <a:solidFill>
                  <a:srgbClr val="202124"/>
                </a:solidFill>
                <a:effectLst/>
                <a:latin typeface="Roboto" panose="02000000000000000000" pitchFamily="2" charset="0"/>
              </a:rPr>
              <a:t>Above him there’s</a:t>
            </a:r>
          </a:p>
          <a:p>
            <a:pPr algn="ctr"/>
            <a:r>
              <a:rPr lang="en-US" sz="8800" b="1" i="0" dirty="0">
                <a:solidFill>
                  <a:srgbClr val="202124"/>
                </a:solidFill>
                <a:effectLst/>
                <a:latin typeface="Roboto" panose="02000000000000000000" pitchFamily="2" charset="0"/>
              </a:rPr>
              <a:t>no other</a:t>
            </a:r>
          </a:p>
          <a:p>
            <a:pPr algn="ctr"/>
            <a:r>
              <a:rPr lang="en-US" sz="8800" b="1" dirty="0">
                <a:solidFill>
                  <a:srgbClr val="202124"/>
                </a:solidFill>
                <a:latin typeface="Roboto" panose="02000000000000000000" pitchFamily="2" charset="0"/>
              </a:rPr>
              <a:t>Jesus is the Way</a:t>
            </a:r>
            <a:endParaRPr lang="en-US" sz="8800" b="1" i="0" dirty="0">
              <a:solidFill>
                <a:srgbClr val="333333"/>
              </a:solidFill>
              <a:effectLst/>
              <a:latin typeface="Helvetica Neue"/>
            </a:endParaRPr>
          </a:p>
        </p:txBody>
      </p:sp>
    </p:spTree>
    <p:extLst>
      <p:ext uri="{BB962C8B-B14F-4D97-AF65-F5344CB8AC3E}">
        <p14:creationId xmlns:p14="http://schemas.microsoft.com/office/powerpoint/2010/main" val="3545446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9"/>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r>
              <a:rPr lang="en-US" sz="4800" kern="1200" baseline="30000" dirty="0">
                <a:solidFill>
                  <a:srgbClr val="FFFFFF"/>
                </a:solidFill>
                <a:latin typeface="+mj-lt"/>
                <a:ea typeface="+mj-ea"/>
                <a:cs typeface="+mj-cs"/>
              </a:rPr>
              <a:t>Dr. Doug Deuel</a:t>
            </a:r>
            <a:br>
              <a:rPr lang="en-US" sz="4800" kern="1200" baseline="30000" dirty="0"/>
            </a:br>
            <a:r>
              <a:rPr lang="en-US" sz="4800" baseline="30000" dirty="0">
                <a:solidFill>
                  <a:srgbClr val="FFFFFF"/>
                </a:solidFill>
                <a:latin typeface="+mj-lt"/>
                <a:ea typeface="+mj-ea"/>
                <a:cs typeface="+mj-cs"/>
              </a:rPr>
              <a:t>“Don’t Worry Be Happy"</a:t>
            </a:r>
            <a:endParaRPr lang="en-US" sz="3734" kern="1200" dirty="0">
              <a:solidFill>
                <a:srgbClr val="FFFFFF"/>
              </a:solidFill>
              <a:latin typeface="+mj-lt"/>
              <a:ea typeface="+mj-ea"/>
              <a:cs typeface="+mj-cs"/>
            </a:endParaRPr>
          </a:p>
        </p:txBody>
      </p:sp>
      <p:pic>
        <p:nvPicPr>
          <p:cNvPr id="9" name="Content Placeholder 8" descr="A picture containing table, indoor, dining, furniture&#10;&#10;Description automatically generated">
            <a:extLst>
              <a:ext uri="{FF2B5EF4-FFF2-40B4-BE49-F238E27FC236}">
                <a16:creationId xmlns:a16="http://schemas.microsoft.com/office/drawing/2014/main" id="{590C351B-93AC-402C-882C-48C77D2DB7F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99" t="7596" r="1" b="6361"/>
          <a:stretch/>
        </p:blipFill>
        <p:spPr>
          <a:xfrm>
            <a:off x="4952540" y="693695"/>
            <a:ext cx="6754827" cy="5492929"/>
          </a:xfrm>
          <a:prstGeom prst="rect">
            <a:avLst/>
          </a:prstGeom>
        </p:spPr>
      </p:pic>
    </p:spTree>
    <p:extLst>
      <p:ext uri="{BB962C8B-B14F-4D97-AF65-F5344CB8AC3E}">
        <p14:creationId xmlns:p14="http://schemas.microsoft.com/office/powerpoint/2010/main" val="2512866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6"/>
            <a:ext cx="4332307" cy="6179553"/>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7200" dirty="0">
                <a:solidFill>
                  <a:srgbClr val="FFFFFF"/>
                </a:solidFill>
              </a:rPr>
            </a:br>
            <a:r>
              <a:rPr lang="en-US" sz="7200" baseline="30000" dirty="0">
                <a:solidFill>
                  <a:srgbClr val="FFFFFF"/>
                </a:solidFill>
                <a:cs typeface="Calibri Light"/>
              </a:rPr>
              <a:t>Hymn of </a:t>
            </a:r>
            <a:br>
              <a:rPr lang="en-US" sz="7200" kern="1200" baseline="30000" dirty="0">
                <a:solidFill>
                  <a:srgbClr val="FFFFFF"/>
                </a:solidFill>
                <a:cs typeface="Calibri Light"/>
              </a:rPr>
            </a:br>
            <a:r>
              <a:rPr lang="en-US" sz="7200" kern="1200" baseline="30000" dirty="0">
                <a:solidFill>
                  <a:srgbClr val="FFFFFF"/>
                </a:solidFill>
                <a:cs typeface="Calibri Light"/>
              </a:rPr>
              <a:t>Invitation</a:t>
            </a:r>
            <a:br>
              <a:rPr lang="en-US" sz="7200" kern="1200" baseline="30000" dirty="0">
                <a:solidFill>
                  <a:srgbClr val="FFFFFF"/>
                </a:solidFill>
                <a:cs typeface="Calibri Light"/>
              </a:rPr>
            </a:br>
            <a:br>
              <a:rPr lang="en-US" sz="7200" kern="1200" baseline="30000" dirty="0">
                <a:solidFill>
                  <a:srgbClr val="FFFFFF"/>
                </a:solidFill>
                <a:cs typeface="Calibri Light"/>
              </a:rPr>
            </a:br>
            <a:r>
              <a:rPr lang="en-US" sz="7200" kern="1200" baseline="30000" dirty="0">
                <a:solidFill>
                  <a:srgbClr val="FFFFFF"/>
                </a:solidFill>
                <a:cs typeface="Calibri Light"/>
              </a:rPr>
              <a:t>p36</a:t>
            </a:r>
            <a:br>
              <a:rPr lang="en-US" sz="7200" baseline="30000" dirty="0">
                <a:solidFill>
                  <a:srgbClr val="FFFFFF"/>
                </a:solidFill>
                <a:cs typeface="Calibri Light"/>
              </a:rPr>
            </a:br>
            <a:r>
              <a:rPr lang="en-US" sz="5334" baseline="30000" dirty="0">
                <a:solidFill>
                  <a:srgbClr val="FFFFFF"/>
                </a:solidFill>
                <a:cs typeface="Calibri Light"/>
              </a:rPr>
              <a:t> </a:t>
            </a:r>
            <a:br>
              <a:rPr lang="en-US" sz="3734"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4723201" y="-223852"/>
            <a:ext cx="7349705"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669191" y="2327506"/>
            <a:ext cx="7522809" cy="87716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5300" dirty="0">
                <a:latin typeface="Calibri"/>
                <a:cs typeface="Calibri Light"/>
              </a:rPr>
              <a:t>My Tribute</a:t>
            </a:r>
            <a:endParaRPr lang="en-US" sz="800" dirty="0">
              <a:cs typeface="Calibri"/>
            </a:endParaRPr>
          </a:p>
        </p:txBody>
      </p:sp>
    </p:spTree>
    <p:extLst>
      <p:ext uri="{BB962C8B-B14F-4D97-AF65-F5344CB8AC3E}">
        <p14:creationId xmlns:p14="http://schemas.microsoft.com/office/powerpoint/2010/main" val="875770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86341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8800" b="0" i="0" dirty="0">
                <a:solidFill>
                  <a:srgbClr val="202124"/>
                </a:solidFill>
                <a:effectLst/>
                <a:latin typeface="Roboto" panose="02000000000000000000" pitchFamily="2" charset="0"/>
              </a:rPr>
              <a:t>To God be the glory</a:t>
            </a:r>
            <a:br>
              <a:rPr lang="en-US" sz="8800" dirty="0"/>
            </a:br>
            <a:r>
              <a:rPr lang="en-US" sz="8800" b="0" i="0" dirty="0">
                <a:solidFill>
                  <a:srgbClr val="202124"/>
                </a:solidFill>
                <a:effectLst/>
                <a:latin typeface="Roboto" panose="02000000000000000000" pitchFamily="2" charset="0"/>
              </a:rPr>
              <a:t>To God be the glory</a:t>
            </a:r>
            <a:br>
              <a:rPr lang="en-US" sz="8800" dirty="0"/>
            </a:br>
            <a:r>
              <a:rPr lang="en-US" sz="8800" b="0" i="0" dirty="0">
                <a:solidFill>
                  <a:srgbClr val="202124"/>
                </a:solidFill>
                <a:effectLst/>
                <a:latin typeface="Roboto" panose="02000000000000000000" pitchFamily="2" charset="0"/>
              </a:rPr>
              <a:t>To God be the glory</a:t>
            </a:r>
            <a:br>
              <a:rPr lang="en-US" sz="8800" dirty="0"/>
            </a:br>
            <a:r>
              <a:rPr lang="en-US" sz="8800" b="0" i="0" dirty="0">
                <a:solidFill>
                  <a:srgbClr val="202124"/>
                </a:solidFill>
                <a:effectLst/>
                <a:latin typeface="Roboto" panose="02000000000000000000" pitchFamily="2" charset="0"/>
              </a:rPr>
              <a:t>For the things He has done</a:t>
            </a:r>
            <a:endParaRPr lang="en-US" sz="8800" b="0" i="0" dirty="0">
              <a:solidFill>
                <a:srgbClr val="333333"/>
              </a:solidFill>
              <a:effectLst/>
              <a:latin typeface="Helvetica Neue"/>
            </a:endParaRPr>
          </a:p>
        </p:txBody>
      </p:sp>
    </p:spTree>
    <p:extLst>
      <p:ext uri="{BB962C8B-B14F-4D97-AF65-F5344CB8AC3E}">
        <p14:creationId xmlns:p14="http://schemas.microsoft.com/office/powerpoint/2010/main" val="9980242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202124"/>
                </a:solidFill>
                <a:effectLst/>
                <a:latin typeface="Roboto" panose="02000000000000000000" pitchFamily="2" charset="0"/>
              </a:rPr>
              <a:t>With His blood</a:t>
            </a:r>
          </a:p>
          <a:p>
            <a:pPr algn="ctr"/>
            <a:r>
              <a:rPr lang="en-US" sz="7200" b="0" i="0" dirty="0">
                <a:solidFill>
                  <a:srgbClr val="202124"/>
                </a:solidFill>
                <a:effectLst/>
                <a:latin typeface="Roboto" panose="02000000000000000000" pitchFamily="2" charset="0"/>
              </a:rPr>
              <a:t>He has saved me</a:t>
            </a:r>
            <a:br>
              <a:rPr lang="en-US" sz="7200" dirty="0"/>
            </a:br>
            <a:r>
              <a:rPr lang="en-US" sz="7200" b="0" i="0" dirty="0">
                <a:solidFill>
                  <a:srgbClr val="202124"/>
                </a:solidFill>
                <a:effectLst/>
                <a:latin typeface="Roboto" panose="02000000000000000000" pitchFamily="2" charset="0"/>
              </a:rPr>
              <a:t>With His power</a:t>
            </a:r>
          </a:p>
          <a:p>
            <a:pPr algn="ctr"/>
            <a:r>
              <a:rPr lang="en-US" sz="7200" b="0" i="0" dirty="0">
                <a:solidFill>
                  <a:srgbClr val="202124"/>
                </a:solidFill>
                <a:effectLst/>
                <a:latin typeface="Roboto" panose="02000000000000000000" pitchFamily="2" charset="0"/>
              </a:rPr>
              <a:t>He has raised me</a:t>
            </a:r>
            <a:br>
              <a:rPr lang="en-US" sz="7200" dirty="0"/>
            </a:br>
            <a:r>
              <a:rPr lang="en-US" sz="7200" b="0" i="0" dirty="0">
                <a:solidFill>
                  <a:srgbClr val="202124"/>
                </a:solidFill>
                <a:effectLst/>
                <a:latin typeface="Roboto" panose="02000000000000000000" pitchFamily="2" charset="0"/>
              </a:rPr>
              <a:t>To God be the glory</a:t>
            </a:r>
            <a:br>
              <a:rPr lang="en-US" sz="7200" dirty="0"/>
            </a:br>
            <a:r>
              <a:rPr lang="en-US" sz="7200" b="0" i="0" dirty="0">
                <a:solidFill>
                  <a:srgbClr val="202124"/>
                </a:solidFill>
                <a:effectLst/>
                <a:latin typeface="Roboto" panose="02000000000000000000" pitchFamily="2" charset="0"/>
              </a:rPr>
              <a:t>For the things He has done</a:t>
            </a:r>
            <a:endParaRPr lang="en-US" sz="7200" b="0" i="0" dirty="0">
              <a:solidFill>
                <a:srgbClr val="333333"/>
              </a:solidFill>
              <a:effectLst/>
              <a:latin typeface="Helvetica Neue"/>
            </a:endParaRPr>
          </a:p>
        </p:txBody>
      </p:sp>
    </p:spTree>
    <p:extLst>
      <p:ext uri="{BB962C8B-B14F-4D97-AF65-F5344CB8AC3E}">
        <p14:creationId xmlns:p14="http://schemas.microsoft.com/office/powerpoint/2010/main" val="3203515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9600" b="0" i="0" dirty="0">
                <a:solidFill>
                  <a:srgbClr val="202124"/>
                </a:solidFill>
                <a:effectLst/>
                <a:latin typeface="Roboto" panose="02000000000000000000" pitchFamily="2" charset="0"/>
              </a:rPr>
              <a:t>How can I say thanks</a:t>
            </a:r>
            <a:br>
              <a:rPr lang="en-US" sz="9600" dirty="0"/>
            </a:br>
            <a:r>
              <a:rPr lang="en-US" sz="9600" b="0" i="0" dirty="0">
                <a:solidFill>
                  <a:srgbClr val="202124"/>
                </a:solidFill>
                <a:effectLst/>
                <a:latin typeface="Roboto" panose="02000000000000000000" pitchFamily="2" charset="0"/>
              </a:rPr>
              <a:t>For the things You have done for me?</a:t>
            </a:r>
            <a:br>
              <a:rPr lang="en-US" sz="9600" dirty="0"/>
            </a:br>
            <a:endParaRPr lang="en-US" sz="7200" b="0" i="0" dirty="0">
              <a:solidFill>
                <a:srgbClr val="333333"/>
              </a:solidFill>
              <a:effectLst/>
              <a:latin typeface="Helvetica Neue"/>
            </a:endParaRPr>
          </a:p>
        </p:txBody>
      </p:sp>
    </p:spTree>
    <p:extLst>
      <p:ext uri="{BB962C8B-B14F-4D97-AF65-F5344CB8AC3E}">
        <p14:creationId xmlns:p14="http://schemas.microsoft.com/office/powerpoint/2010/main" val="37080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40385" y="302300"/>
            <a:ext cx="4353643"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br>
              <a:rPr lang="en-US" sz="5334" dirty="0"/>
            </a:br>
            <a:r>
              <a:rPr lang="en-US" sz="5334" baseline="30000" dirty="0">
                <a:solidFill>
                  <a:srgbClr val="FFFFFF"/>
                </a:solidFill>
                <a:cs typeface="Calibri Light"/>
              </a:rPr>
              <a:t>Collin Flynn</a:t>
            </a:r>
            <a:br>
              <a:rPr lang="en-US" sz="4800" kern="1200" baseline="30000" dirty="0"/>
            </a:br>
            <a:br>
              <a:rPr lang="en-US" sz="5334" kern="1200" baseline="30000" dirty="0"/>
            </a:br>
            <a:r>
              <a:rPr lang="en-US" sz="5334" baseline="30000" dirty="0">
                <a:solidFill>
                  <a:srgbClr val="FFFFFF"/>
                </a:solidFill>
                <a:cs typeface="Calibri Light"/>
              </a:rPr>
              <a:t>Call To</a:t>
            </a:r>
            <a:br>
              <a:rPr lang="en-US" sz="5334" kern="1200" baseline="30000" dirty="0">
                <a:solidFill>
                  <a:srgbClr val="FFFFFF"/>
                </a:solidFill>
                <a:cs typeface="Calibri Light"/>
              </a:rPr>
            </a:br>
            <a:r>
              <a:rPr lang="en-US" sz="5334" baseline="30000" dirty="0">
                <a:solidFill>
                  <a:srgbClr val="FFFFFF"/>
                </a:solidFill>
                <a:cs typeface="Calibri Light"/>
              </a:rPr>
              <a:t>Worship</a:t>
            </a:r>
            <a:br>
              <a:rPr lang="en-US" sz="3734"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4734465" y="273725"/>
            <a:ext cx="7457535" cy="6867375"/>
          </a:xfrm>
        </p:spPr>
        <p:txBody>
          <a:bodyPr vert="horz" lIns="60960" tIns="30480" rIns="60960" bIns="30480" rtlCol="0" anchor="t">
            <a:no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r>
              <a:rPr lang="en-US" sz="5500" dirty="0">
                <a:cs typeface="Calibri"/>
              </a:rPr>
              <a:t>Clothe yourselves in Christ. Shout praise in his name, and declare how much God has done for you.</a:t>
            </a:r>
          </a:p>
        </p:txBody>
      </p:sp>
    </p:spTree>
    <p:extLst>
      <p:ext uri="{BB962C8B-B14F-4D97-AF65-F5344CB8AC3E}">
        <p14:creationId xmlns:p14="http://schemas.microsoft.com/office/powerpoint/2010/main" val="5286382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9600" b="0" i="0" dirty="0">
                <a:solidFill>
                  <a:srgbClr val="202124"/>
                </a:solidFill>
                <a:effectLst/>
                <a:latin typeface="Roboto" panose="02000000000000000000" pitchFamily="2" charset="0"/>
              </a:rPr>
              <a:t>Things so undeserved</a:t>
            </a:r>
            <a:br>
              <a:rPr lang="en-US" sz="9600" dirty="0"/>
            </a:br>
            <a:r>
              <a:rPr lang="en-US" sz="9600" b="0" i="0" dirty="0">
                <a:solidFill>
                  <a:srgbClr val="202124"/>
                </a:solidFill>
                <a:effectLst/>
                <a:latin typeface="Roboto" panose="02000000000000000000" pitchFamily="2" charset="0"/>
              </a:rPr>
              <a:t>Yet You gave to prove Your love for me.</a:t>
            </a:r>
            <a:endParaRPr lang="en-US" sz="7200" b="0" i="0" dirty="0">
              <a:solidFill>
                <a:srgbClr val="333333"/>
              </a:solidFill>
              <a:effectLst/>
              <a:latin typeface="Helvetica Neue"/>
            </a:endParaRPr>
          </a:p>
        </p:txBody>
      </p:sp>
    </p:spTree>
    <p:extLst>
      <p:ext uri="{BB962C8B-B14F-4D97-AF65-F5344CB8AC3E}">
        <p14:creationId xmlns:p14="http://schemas.microsoft.com/office/powerpoint/2010/main" val="3265561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7478970"/>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l"/>
            <a:r>
              <a:rPr lang="en-US" sz="9600" b="0" i="0" dirty="0">
                <a:solidFill>
                  <a:srgbClr val="202124"/>
                </a:solidFill>
                <a:effectLst/>
                <a:latin typeface="Roboto" panose="02000000000000000000" pitchFamily="2" charset="0"/>
              </a:rPr>
              <a:t>The voices of a million angels,</a:t>
            </a:r>
            <a:br>
              <a:rPr lang="en-US" sz="9600" b="0" i="0" dirty="0">
                <a:solidFill>
                  <a:srgbClr val="202124"/>
                </a:solidFill>
                <a:effectLst/>
                <a:latin typeface="Roboto" panose="02000000000000000000" pitchFamily="2" charset="0"/>
              </a:rPr>
            </a:br>
            <a:r>
              <a:rPr lang="en-US" sz="9600" b="0" i="0" dirty="0">
                <a:solidFill>
                  <a:srgbClr val="202124"/>
                </a:solidFill>
                <a:effectLst/>
                <a:latin typeface="Roboto" panose="02000000000000000000" pitchFamily="2" charset="0"/>
              </a:rPr>
              <a:t>Could not express my gratitude</a:t>
            </a:r>
            <a:br>
              <a:rPr lang="en-US" sz="9600" b="0" i="0" dirty="0">
                <a:solidFill>
                  <a:srgbClr val="202124"/>
                </a:solidFill>
                <a:effectLst/>
                <a:latin typeface="Roboto" panose="02000000000000000000" pitchFamily="2" charset="0"/>
              </a:rPr>
            </a:br>
            <a:endParaRPr lang="en-US" sz="9600" b="0" i="0" dirty="0">
              <a:solidFill>
                <a:srgbClr val="202124"/>
              </a:solidFill>
              <a:effectLst/>
              <a:latin typeface="Roboto" panose="02000000000000000000" pitchFamily="2" charset="0"/>
            </a:endParaRPr>
          </a:p>
        </p:txBody>
      </p:sp>
    </p:spTree>
    <p:extLst>
      <p:ext uri="{BB962C8B-B14F-4D97-AF65-F5344CB8AC3E}">
        <p14:creationId xmlns:p14="http://schemas.microsoft.com/office/powerpoint/2010/main" val="1467437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l"/>
            <a:r>
              <a:rPr lang="en-US" sz="9600" b="0" i="0" dirty="0">
                <a:solidFill>
                  <a:srgbClr val="202124"/>
                </a:solidFill>
                <a:effectLst/>
                <a:latin typeface="Roboto" panose="02000000000000000000" pitchFamily="2" charset="0"/>
              </a:rPr>
              <a:t>All that I am and ever hope to be</a:t>
            </a:r>
            <a:br>
              <a:rPr lang="en-US" sz="9600" b="0" i="0" dirty="0">
                <a:solidFill>
                  <a:srgbClr val="202124"/>
                </a:solidFill>
                <a:effectLst/>
                <a:latin typeface="Roboto" panose="02000000000000000000" pitchFamily="2" charset="0"/>
              </a:rPr>
            </a:br>
            <a:r>
              <a:rPr lang="en-US" sz="9600" b="0" i="0" dirty="0">
                <a:solidFill>
                  <a:srgbClr val="202124"/>
                </a:solidFill>
                <a:effectLst/>
                <a:latin typeface="Roboto" panose="02000000000000000000" pitchFamily="2" charset="0"/>
              </a:rPr>
              <a:t>I owe it all to Thee</a:t>
            </a:r>
          </a:p>
        </p:txBody>
      </p:sp>
    </p:spTree>
    <p:extLst>
      <p:ext uri="{BB962C8B-B14F-4D97-AF65-F5344CB8AC3E}">
        <p14:creationId xmlns:p14="http://schemas.microsoft.com/office/powerpoint/2010/main" val="2973153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86341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8800" b="0" i="0" dirty="0">
                <a:solidFill>
                  <a:srgbClr val="202124"/>
                </a:solidFill>
                <a:effectLst/>
                <a:latin typeface="Roboto" panose="02000000000000000000" pitchFamily="2" charset="0"/>
              </a:rPr>
              <a:t>To God be the glory</a:t>
            </a:r>
            <a:br>
              <a:rPr lang="en-US" sz="8800" dirty="0"/>
            </a:br>
            <a:r>
              <a:rPr lang="en-US" sz="8800" b="0" i="0" dirty="0">
                <a:solidFill>
                  <a:srgbClr val="202124"/>
                </a:solidFill>
                <a:effectLst/>
                <a:latin typeface="Roboto" panose="02000000000000000000" pitchFamily="2" charset="0"/>
              </a:rPr>
              <a:t>To God be the glory</a:t>
            </a:r>
            <a:br>
              <a:rPr lang="en-US" sz="8800" dirty="0"/>
            </a:br>
            <a:r>
              <a:rPr lang="en-US" sz="8800" b="0" i="0" dirty="0">
                <a:solidFill>
                  <a:srgbClr val="202124"/>
                </a:solidFill>
                <a:effectLst/>
                <a:latin typeface="Roboto" panose="02000000000000000000" pitchFamily="2" charset="0"/>
              </a:rPr>
              <a:t>To God be the glory</a:t>
            </a:r>
            <a:br>
              <a:rPr lang="en-US" sz="8800" dirty="0"/>
            </a:br>
            <a:r>
              <a:rPr lang="en-US" sz="8800" b="0" i="0" dirty="0">
                <a:solidFill>
                  <a:srgbClr val="202124"/>
                </a:solidFill>
                <a:effectLst/>
                <a:latin typeface="Roboto" panose="02000000000000000000" pitchFamily="2" charset="0"/>
              </a:rPr>
              <a:t>For the things He has done</a:t>
            </a:r>
            <a:endParaRPr lang="en-US" sz="8800" b="0" i="0" dirty="0">
              <a:solidFill>
                <a:srgbClr val="333333"/>
              </a:solidFill>
              <a:effectLst/>
              <a:latin typeface="Helvetica Neue"/>
            </a:endParaRPr>
          </a:p>
        </p:txBody>
      </p:sp>
    </p:spTree>
    <p:extLst>
      <p:ext uri="{BB962C8B-B14F-4D97-AF65-F5344CB8AC3E}">
        <p14:creationId xmlns:p14="http://schemas.microsoft.com/office/powerpoint/2010/main" val="30314663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202124"/>
                </a:solidFill>
                <a:effectLst/>
                <a:latin typeface="Roboto" panose="02000000000000000000" pitchFamily="2" charset="0"/>
              </a:rPr>
              <a:t>With His blood</a:t>
            </a:r>
          </a:p>
          <a:p>
            <a:pPr algn="ctr"/>
            <a:r>
              <a:rPr lang="en-US" sz="7200" b="0" i="0" dirty="0">
                <a:solidFill>
                  <a:srgbClr val="202124"/>
                </a:solidFill>
                <a:effectLst/>
                <a:latin typeface="Roboto" panose="02000000000000000000" pitchFamily="2" charset="0"/>
              </a:rPr>
              <a:t>He has saved me</a:t>
            </a:r>
            <a:br>
              <a:rPr lang="en-US" sz="7200" dirty="0"/>
            </a:br>
            <a:r>
              <a:rPr lang="en-US" sz="7200" b="0" i="0" dirty="0">
                <a:solidFill>
                  <a:srgbClr val="202124"/>
                </a:solidFill>
                <a:effectLst/>
                <a:latin typeface="Roboto" panose="02000000000000000000" pitchFamily="2" charset="0"/>
              </a:rPr>
              <a:t>With His power</a:t>
            </a:r>
          </a:p>
          <a:p>
            <a:pPr algn="ctr"/>
            <a:r>
              <a:rPr lang="en-US" sz="7200" b="0" i="0" dirty="0">
                <a:solidFill>
                  <a:srgbClr val="202124"/>
                </a:solidFill>
                <a:effectLst/>
                <a:latin typeface="Roboto" panose="02000000000000000000" pitchFamily="2" charset="0"/>
              </a:rPr>
              <a:t>He has raised me</a:t>
            </a:r>
            <a:br>
              <a:rPr lang="en-US" sz="7200" dirty="0"/>
            </a:br>
            <a:r>
              <a:rPr lang="en-US" sz="7200" b="0" i="0" dirty="0">
                <a:solidFill>
                  <a:srgbClr val="202124"/>
                </a:solidFill>
                <a:effectLst/>
                <a:latin typeface="Roboto" panose="02000000000000000000" pitchFamily="2" charset="0"/>
              </a:rPr>
              <a:t>To God be the glory</a:t>
            </a:r>
            <a:br>
              <a:rPr lang="en-US" sz="7200" dirty="0"/>
            </a:br>
            <a:r>
              <a:rPr lang="en-US" sz="7200" b="0" i="0" dirty="0">
                <a:solidFill>
                  <a:srgbClr val="202124"/>
                </a:solidFill>
                <a:effectLst/>
                <a:latin typeface="Roboto" panose="02000000000000000000" pitchFamily="2" charset="0"/>
              </a:rPr>
              <a:t>For the things He has done</a:t>
            </a:r>
            <a:endParaRPr lang="en-US" sz="7200" b="0" i="0" dirty="0">
              <a:solidFill>
                <a:srgbClr val="333333"/>
              </a:solidFill>
              <a:effectLst/>
              <a:latin typeface="Helvetica Neue"/>
            </a:endParaRPr>
          </a:p>
        </p:txBody>
      </p:sp>
    </p:spTree>
    <p:extLst>
      <p:ext uri="{BB962C8B-B14F-4D97-AF65-F5344CB8AC3E}">
        <p14:creationId xmlns:p14="http://schemas.microsoft.com/office/powerpoint/2010/main" val="12224371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104775" y="58846"/>
            <a:ext cx="12525375" cy="6001643"/>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9600" dirty="0">
                <a:solidFill>
                  <a:srgbClr val="000000"/>
                </a:solidFill>
                <a:latin typeface="Programme"/>
              </a:rPr>
              <a:t>L</a:t>
            </a:r>
            <a:r>
              <a:rPr lang="en-US" sz="9600" b="0" i="0" dirty="0">
                <a:solidFill>
                  <a:srgbClr val="000000"/>
                </a:solidFill>
                <a:effectLst/>
                <a:latin typeface="Programme"/>
              </a:rPr>
              <a:t>et me live my life</a:t>
            </a:r>
            <a:br>
              <a:rPr lang="en-US" sz="9600" dirty="0"/>
            </a:br>
            <a:r>
              <a:rPr lang="en-US" sz="9600" b="0" i="0" dirty="0">
                <a:solidFill>
                  <a:srgbClr val="000000"/>
                </a:solidFill>
                <a:effectLst/>
                <a:latin typeface="Programme"/>
              </a:rPr>
              <a:t>Let it pleasing, Lord to Thee,</a:t>
            </a:r>
            <a:r>
              <a:rPr lang="en-US" sz="9600" dirty="0">
                <a:solidFill>
                  <a:srgbClr val="000000"/>
                </a:solidFill>
                <a:latin typeface="Programme"/>
              </a:rPr>
              <a:t> &amp;</a:t>
            </a:r>
            <a:r>
              <a:rPr lang="en-US" sz="9600" b="0" i="0" dirty="0">
                <a:solidFill>
                  <a:srgbClr val="000000"/>
                </a:solidFill>
                <a:effectLst/>
                <a:latin typeface="Programme"/>
              </a:rPr>
              <a:t> if I gain any praise let it go to Calvary</a:t>
            </a:r>
            <a:endParaRPr lang="en-US" sz="7200" b="0" i="0" dirty="0">
              <a:solidFill>
                <a:srgbClr val="333333"/>
              </a:solidFill>
              <a:effectLst/>
              <a:latin typeface="Helvetica Neue"/>
            </a:endParaRPr>
          </a:p>
        </p:txBody>
      </p:sp>
    </p:spTree>
    <p:extLst>
      <p:ext uri="{BB962C8B-B14F-4D97-AF65-F5344CB8AC3E}">
        <p14:creationId xmlns:p14="http://schemas.microsoft.com/office/powerpoint/2010/main" val="21652003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202124"/>
                </a:solidFill>
                <a:effectLst/>
                <a:latin typeface="Roboto" panose="02000000000000000000" pitchFamily="2" charset="0"/>
              </a:rPr>
              <a:t>With His blood</a:t>
            </a:r>
          </a:p>
          <a:p>
            <a:pPr algn="ctr"/>
            <a:r>
              <a:rPr lang="en-US" sz="7200" b="0" i="0" dirty="0">
                <a:solidFill>
                  <a:srgbClr val="202124"/>
                </a:solidFill>
                <a:effectLst/>
                <a:latin typeface="Roboto" panose="02000000000000000000" pitchFamily="2" charset="0"/>
              </a:rPr>
              <a:t>He has saved me</a:t>
            </a:r>
            <a:br>
              <a:rPr lang="en-US" sz="7200" dirty="0"/>
            </a:br>
            <a:r>
              <a:rPr lang="en-US" sz="7200" b="0" i="0" dirty="0">
                <a:solidFill>
                  <a:srgbClr val="202124"/>
                </a:solidFill>
                <a:effectLst/>
                <a:latin typeface="Roboto" panose="02000000000000000000" pitchFamily="2" charset="0"/>
              </a:rPr>
              <a:t>With His power</a:t>
            </a:r>
          </a:p>
          <a:p>
            <a:pPr algn="ctr"/>
            <a:r>
              <a:rPr lang="en-US" sz="7200" b="0" i="0" dirty="0">
                <a:solidFill>
                  <a:srgbClr val="202124"/>
                </a:solidFill>
                <a:effectLst/>
                <a:latin typeface="Roboto" panose="02000000000000000000" pitchFamily="2" charset="0"/>
              </a:rPr>
              <a:t>He has raised me</a:t>
            </a:r>
            <a:br>
              <a:rPr lang="en-US" sz="7200" dirty="0"/>
            </a:br>
            <a:r>
              <a:rPr lang="en-US" sz="7200" b="0" i="0" dirty="0">
                <a:solidFill>
                  <a:srgbClr val="202124"/>
                </a:solidFill>
                <a:effectLst/>
                <a:latin typeface="Roboto" panose="02000000000000000000" pitchFamily="2" charset="0"/>
              </a:rPr>
              <a:t>To God be the glory</a:t>
            </a:r>
            <a:br>
              <a:rPr lang="en-US" sz="7200" dirty="0"/>
            </a:br>
            <a:r>
              <a:rPr lang="en-US" sz="7200" b="0" i="0" dirty="0">
                <a:solidFill>
                  <a:srgbClr val="202124"/>
                </a:solidFill>
                <a:effectLst/>
                <a:latin typeface="Roboto" panose="02000000000000000000" pitchFamily="2" charset="0"/>
              </a:rPr>
              <a:t>For the things He has done</a:t>
            </a:r>
            <a:endParaRPr lang="en-US" sz="7200" b="0" i="0" dirty="0">
              <a:solidFill>
                <a:srgbClr val="333333"/>
              </a:solidFill>
              <a:effectLst/>
              <a:latin typeface="Helvetica Neue"/>
            </a:endParaRPr>
          </a:p>
        </p:txBody>
      </p:sp>
    </p:spTree>
    <p:extLst>
      <p:ext uri="{BB962C8B-B14F-4D97-AF65-F5344CB8AC3E}">
        <p14:creationId xmlns:p14="http://schemas.microsoft.com/office/powerpoint/2010/main" val="42592018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925746"/>
            <a:ext cx="12191999" cy="2308324"/>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202124"/>
                </a:solidFill>
                <a:effectLst/>
                <a:latin typeface="Roboto" panose="02000000000000000000" pitchFamily="2" charset="0"/>
              </a:rPr>
              <a:t>To God be the glory</a:t>
            </a:r>
            <a:br>
              <a:rPr lang="en-US" sz="7200" dirty="0"/>
            </a:br>
            <a:r>
              <a:rPr lang="en-US" sz="7200" b="0" i="0" dirty="0">
                <a:solidFill>
                  <a:srgbClr val="202124"/>
                </a:solidFill>
                <a:effectLst/>
                <a:latin typeface="Roboto" panose="02000000000000000000" pitchFamily="2" charset="0"/>
              </a:rPr>
              <a:t>For the things He has done</a:t>
            </a:r>
            <a:endParaRPr lang="en-US" sz="7200" b="0" i="0" dirty="0">
              <a:solidFill>
                <a:srgbClr val="333333"/>
              </a:solidFill>
              <a:effectLst/>
              <a:latin typeface="Helvetica Neue"/>
            </a:endParaRPr>
          </a:p>
        </p:txBody>
      </p:sp>
    </p:spTree>
    <p:extLst>
      <p:ext uri="{BB962C8B-B14F-4D97-AF65-F5344CB8AC3E}">
        <p14:creationId xmlns:p14="http://schemas.microsoft.com/office/powerpoint/2010/main" val="2328438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1395-A750-4CDA-8596-36B5A4BCF0A9}"/>
              </a:ext>
            </a:extLst>
          </p:cNvPr>
          <p:cNvSpPr>
            <a:spLocks noGrp="1"/>
          </p:cNvSpPr>
          <p:nvPr>
            <p:ph type="title"/>
          </p:nvPr>
        </p:nvSpPr>
        <p:spPr>
          <a:xfrm>
            <a:off x="225468" y="187889"/>
            <a:ext cx="11786992" cy="6463431"/>
          </a:xfrm>
          <a:solidFill>
            <a:schemeClr val="tx1">
              <a:lumMod val="65000"/>
              <a:lumOff val="35000"/>
            </a:schemeClr>
          </a:solidFill>
        </p:spPr>
        <p:txBody>
          <a:bodyPr>
            <a:normAutofit/>
          </a:bodyPr>
          <a:lstStyle/>
          <a:p>
            <a:pPr algn="ctr"/>
            <a:r>
              <a:rPr lang="en-US" sz="12800" dirty="0">
                <a:solidFill>
                  <a:schemeClr val="bg1"/>
                </a:solidFill>
              </a:rPr>
              <a:t>Benediction</a:t>
            </a:r>
            <a:br>
              <a:rPr lang="en-US" sz="12800" dirty="0">
                <a:solidFill>
                  <a:schemeClr val="bg1"/>
                </a:solidFill>
              </a:rPr>
            </a:br>
            <a:r>
              <a:rPr lang="en-US" dirty="0">
                <a:solidFill>
                  <a:schemeClr val="bg1"/>
                </a:solidFill>
              </a:rPr>
              <a:t>Dr. Doug Deuel</a:t>
            </a:r>
          </a:p>
        </p:txBody>
      </p:sp>
    </p:spTree>
    <p:extLst>
      <p:ext uri="{BB962C8B-B14F-4D97-AF65-F5344CB8AC3E}">
        <p14:creationId xmlns:p14="http://schemas.microsoft.com/office/powerpoint/2010/main" val="2653518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4457D-9B55-49CD-ACCF-6B5AED0EC155}"/>
              </a:ext>
            </a:extLst>
          </p:cNvPr>
          <p:cNvSpPr>
            <a:spLocks noGrp="1"/>
          </p:cNvSpPr>
          <p:nvPr>
            <p:ph type="title"/>
          </p:nvPr>
        </p:nvSpPr>
        <p:spPr/>
        <p:txBody>
          <a:bodyPr/>
          <a:lstStyle/>
          <a:p>
            <a:endParaRPr lang="en-US"/>
          </a:p>
        </p:txBody>
      </p:sp>
      <p:pic>
        <p:nvPicPr>
          <p:cNvPr id="5" name="Content Placeholder 4" descr="A sign on a tile wall&#10;&#10;Description automatically generated with low confidence">
            <a:extLst>
              <a:ext uri="{FF2B5EF4-FFF2-40B4-BE49-F238E27FC236}">
                <a16:creationId xmlns:a16="http://schemas.microsoft.com/office/drawing/2014/main" id="{A8796207-B3A7-4E63-AB59-02E5DE9695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53283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5446" y="311449"/>
            <a:ext cx="4333745"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r>
              <a:rPr lang="en-US" sz="5334" baseline="30000" dirty="0">
                <a:solidFill>
                  <a:srgbClr val="FFFFFF"/>
                </a:solidFill>
                <a:cs typeface="Calibri Light"/>
              </a:rPr>
              <a:t>Hymn of Praise </a:t>
            </a:r>
            <a:br>
              <a:rPr lang="en-US" sz="5334" baseline="30000" dirty="0">
                <a:solidFill>
                  <a:srgbClr val="FFFFFF"/>
                </a:solidFill>
                <a:cs typeface="Calibri Light"/>
              </a:rPr>
            </a:br>
            <a:br>
              <a:rPr lang="en-US" sz="5334" baseline="30000" dirty="0">
                <a:solidFill>
                  <a:srgbClr val="FFFFFF"/>
                </a:solidFill>
                <a:cs typeface="Calibri Light"/>
              </a:rPr>
            </a:br>
            <a:r>
              <a:rPr lang="en-US" sz="5334" baseline="30000" dirty="0" err="1">
                <a:solidFill>
                  <a:srgbClr val="FFFFFF"/>
                </a:solidFill>
                <a:cs typeface="Calibri Light"/>
              </a:rPr>
              <a:t>Pg</a:t>
            </a:r>
            <a:r>
              <a:rPr lang="en-US" sz="5334" baseline="30000" dirty="0">
                <a:solidFill>
                  <a:srgbClr val="FFFFFF"/>
                </a:solidFill>
                <a:cs typeface="Calibri Light"/>
              </a:rPr>
              <a:t> 6</a:t>
            </a:r>
            <a:br>
              <a:rPr lang="en-US" sz="5334" baseline="30000" dirty="0">
                <a:solidFill>
                  <a:srgbClr val="FFFFFF"/>
                </a:solidFill>
                <a:cs typeface="Calibri Light"/>
              </a:rPr>
            </a:br>
            <a:r>
              <a:rPr lang="en-US" sz="5334" baseline="30000" dirty="0">
                <a:solidFill>
                  <a:srgbClr val="FFFFFF"/>
                </a:solidFill>
                <a:cs typeface="Calibri Light"/>
              </a:rPr>
              <a:t>Verses 1,3,4</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a:cs typeface="Calibri"/>
            </a:endParaRPr>
          </a:p>
          <a:p>
            <a:pPr algn="ctr">
              <a:buNone/>
            </a:pPr>
            <a:endParaRPr lang="en-US" sz="480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35902" y="1378789"/>
            <a:ext cx="7349705" cy="2631490"/>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800" dirty="0">
                <a:latin typeface="Calibri Light"/>
                <a:cs typeface="Calibri Light"/>
              </a:rPr>
              <a:t>​</a:t>
            </a:r>
            <a:endParaRPr lang="en-US" sz="800" dirty="0">
              <a:latin typeface="Calibri" panose="020F0502020204030204"/>
              <a:cs typeface="Calibri" panose="020F0502020204030204"/>
            </a:endParaRPr>
          </a:p>
          <a:p>
            <a:endParaRPr lang="en-US" sz="5300" dirty="0">
              <a:latin typeface="Calibri"/>
              <a:cs typeface="Calibri Light"/>
            </a:endParaRPr>
          </a:p>
          <a:p>
            <a:pPr algn="ctr"/>
            <a:r>
              <a:rPr lang="en-US" sz="5300" dirty="0">
                <a:latin typeface="Calibri"/>
                <a:cs typeface="Calibri Light"/>
              </a:rPr>
              <a:t> All Creatures of Our God and King</a:t>
            </a:r>
            <a:endParaRPr lang="en-US" sz="800" dirty="0">
              <a:cs typeface="Calibri"/>
            </a:endParaRPr>
          </a:p>
        </p:txBody>
      </p:sp>
    </p:spTree>
    <p:extLst>
      <p:ext uri="{BB962C8B-B14F-4D97-AF65-F5344CB8AC3E}">
        <p14:creationId xmlns:p14="http://schemas.microsoft.com/office/powerpoint/2010/main" val="2839466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0" i="0" dirty="0">
                <a:solidFill>
                  <a:srgbClr val="000000"/>
                </a:solidFill>
                <a:effectLst/>
                <a:latin typeface="Raleway"/>
              </a:rPr>
              <a:t>All creatures worship God most high,</a:t>
            </a:r>
          </a:p>
          <a:p>
            <a:r>
              <a:rPr lang="en-US" sz="7200" b="0" i="0" dirty="0">
                <a:solidFill>
                  <a:srgbClr val="000000"/>
                </a:solidFill>
                <a:effectLst/>
                <a:latin typeface="Raleway"/>
              </a:rPr>
              <a:t>Lift up your voice in earth and sky,</a:t>
            </a:r>
          </a:p>
          <a:p>
            <a:r>
              <a:rPr lang="en-US" sz="7200" b="0" i="0" dirty="0">
                <a:solidFill>
                  <a:srgbClr val="000000"/>
                </a:solidFill>
                <a:effectLst/>
                <a:latin typeface="Raleway"/>
              </a:rPr>
              <a:t>alleluia, alleluia!</a:t>
            </a:r>
          </a:p>
          <a:p>
            <a:endParaRPr lang="en-US" sz="7200" b="0" i="0" dirty="0">
              <a:solidFill>
                <a:srgbClr val="000000"/>
              </a:solidFill>
              <a:effectLst/>
              <a:latin typeface="Raleway"/>
            </a:endParaRPr>
          </a:p>
        </p:txBody>
      </p:sp>
    </p:spTree>
    <p:extLst>
      <p:ext uri="{BB962C8B-B14F-4D97-AF65-F5344CB8AC3E}">
        <p14:creationId xmlns:p14="http://schemas.microsoft.com/office/powerpoint/2010/main" val="1605738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dirty="0">
                <a:solidFill>
                  <a:srgbClr val="000000"/>
                </a:solidFill>
                <a:latin typeface="Raleway"/>
              </a:rPr>
              <a:t>Thou burning sun with golden beam,</a:t>
            </a:r>
          </a:p>
          <a:p>
            <a:r>
              <a:rPr lang="en-US" sz="7200" dirty="0">
                <a:solidFill>
                  <a:srgbClr val="000000"/>
                </a:solidFill>
                <a:latin typeface="Raleway"/>
              </a:rPr>
              <a:t>Thou silver moon with softer gleam,</a:t>
            </a:r>
          </a:p>
          <a:p>
            <a:r>
              <a:rPr lang="en-US" sz="7200" dirty="0">
                <a:solidFill>
                  <a:srgbClr val="000000"/>
                </a:solidFill>
                <a:latin typeface="Raleway"/>
              </a:rPr>
              <a:t>O praise Him! O praise Him!</a:t>
            </a:r>
          </a:p>
          <a:p>
            <a:r>
              <a:rPr lang="en-US" sz="7200" dirty="0">
                <a:solidFill>
                  <a:srgbClr val="000000"/>
                </a:solidFill>
                <a:latin typeface="Raleway"/>
              </a:rPr>
              <a:t>Alleluia! Alleluia! Alleluia!</a:t>
            </a:r>
          </a:p>
        </p:txBody>
      </p:sp>
    </p:spTree>
    <p:extLst>
      <p:ext uri="{BB962C8B-B14F-4D97-AF65-F5344CB8AC3E}">
        <p14:creationId xmlns:p14="http://schemas.microsoft.com/office/powerpoint/2010/main" val="1588131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0" i="0" dirty="0">
                <a:solidFill>
                  <a:srgbClr val="000000"/>
                </a:solidFill>
                <a:effectLst/>
                <a:latin typeface="Raleway"/>
              </a:rPr>
              <a:t>And all ye men of tender heart,</a:t>
            </a:r>
          </a:p>
          <a:p>
            <a:r>
              <a:rPr lang="en-US" sz="7200" b="0" i="0" dirty="0">
                <a:solidFill>
                  <a:srgbClr val="000000"/>
                </a:solidFill>
                <a:effectLst/>
                <a:latin typeface="Raleway"/>
              </a:rPr>
              <a:t>Forgiving others, take your part,</a:t>
            </a:r>
          </a:p>
          <a:p>
            <a:r>
              <a:rPr lang="en-US" sz="7200" b="0" i="0" dirty="0">
                <a:solidFill>
                  <a:srgbClr val="000000"/>
                </a:solidFill>
                <a:effectLst/>
                <a:latin typeface="Raleway"/>
              </a:rPr>
              <a:t>Alleluia! Alleluia!</a:t>
            </a:r>
          </a:p>
        </p:txBody>
      </p:sp>
    </p:spTree>
    <p:extLst>
      <p:ext uri="{BB962C8B-B14F-4D97-AF65-F5344CB8AC3E}">
        <p14:creationId xmlns:p14="http://schemas.microsoft.com/office/powerpoint/2010/main" val="39388015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9931</TotalTime>
  <Words>1494</Words>
  <Application>Microsoft Office PowerPoint</Application>
  <PresentationFormat>Widescreen</PresentationFormat>
  <Paragraphs>169</Paragraphs>
  <Slides>59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Arabic Typesetting</vt:lpstr>
      <vt:lpstr>Arial</vt:lpstr>
      <vt:lpstr>Book Antiqua</vt:lpstr>
      <vt:lpstr>Calibri</vt:lpstr>
      <vt:lpstr>Calibri Light</vt:lpstr>
      <vt:lpstr>Helvetica Neue</vt:lpstr>
      <vt:lpstr>Programme</vt:lpstr>
      <vt:lpstr>Raleway</vt:lpstr>
      <vt:lpstr>Roboto</vt:lpstr>
      <vt:lpstr>Office Theme</vt:lpstr>
      <vt:lpstr>PowerPoint Presentation</vt:lpstr>
      <vt:lpstr>Welcome To First Christian Church  June 27th   Dr. Doug Deuel “Don’t Worry Be Happy”</vt:lpstr>
      <vt:lpstr>  Collin Flynn  Call To Worship </vt:lpstr>
      <vt:lpstr>  Collin Flynn  Call To Worship </vt:lpstr>
      <vt:lpstr>  Collin Flynn  Call To Worship </vt:lpstr>
      <vt:lpstr> Hymn of Praise   Pg 6 Verses 1,3,4</vt:lpstr>
      <vt:lpstr>PowerPoint Presentation</vt:lpstr>
      <vt:lpstr>PowerPoint Presentation</vt:lpstr>
      <vt:lpstr>PowerPoint Presentation</vt:lpstr>
      <vt:lpstr>PowerPoint Presentation</vt:lpstr>
      <vt:lpstr>PowerPoint Presentation</vt:lpstr>
      <vt:lpstr>PowerPoint Presentation</vt:lpstr>
      <vt:lpstr>Collin Flynn  Invocation  </vt:lpstr>
      <vt:lpstr>Collin Flynn  Invocation  </vt:lpstr>
      <vt:lpstr>Gloria Patri </vt:lpstr>
      <vt:lpstr>Jess Snyder</vt:lpstr>
      <vt:lpstr>Pastoral Prayer &amp; Prayers of the People </vt:lpstr>
      <vt:lpstr> Hymn of Communion pg 383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Invitation to the Table</vt:lpstr>
      <vt:lpstr>Offering Meditation  Collin Flynn </vt:lpstr>
      <vt:lpstr>Offering Meditation  Collin Flynn </vt:lpstr>
      <vt:lpstr>Doxology </vt:lpstr>
      <vt:lpstr>Prayer of Dedication  Collin Flynn </vt:lpstr>
      <vt:lpstr>Prayer of Dedication  Collin Flynn </vt:lpstr>
      <vt:lpstr>Prayer of Dedication  Collin Flynn </vt:lpstr>
      <vt:lpstr>Prayer of Dedication  Collin Flynn </vt:lpstr>
      <vt:lpstr>Prayer of Dedication  Collin Flynn </vt:lpstr>
      <vt:lpstr>Collin Flynn    Scripture Matthew 6:25-26 </vt:lpstr>
      <vt:lpstr>Collin Flynn    Scripture Matthew 6:25-26 </vt:lpstr>
      <vt:lpstr> Special Music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Dr. Doug Deuel “Don’t Worry Be Happy"</vt:lpstr>
      <vt:lpstr> Hymn of  Invitation  p36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Benediction Dr. Doug Deuel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Reed</dc:creator>
  <cp:lastModifiedBy>chris fluitt</cp:lastModifiedBy>
  <cp:revision>659</cp:revision>
  <dcterms:created xsi:type="dcterms:W3CDTF">2021-04-26T13:40:04Z</dcterms:created>
  <dcterms:modified xsi:type="dcterms:W3CDTF">2021-06-27T15:07:39Z</dcterms:modified>
</cp:coreProperties>
</file>